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83" r:id="rId2"/>
    <p:sldId id="284" r:id="rId3"/>
    <p:sldId id="285" r:id="rId4"/>
    <p:sldId id="286" r:id="rId5"/>
    <p:sldId id="287" r:id="rId6"/>
    <p:sldId id="288" r:id="rId7"/>
    <p:sldId id="289" r:id="rId8"/>
    <p:sldId id="263" r:id="rId9"/>
    <p:sldId id="264" r:id="rId10"/>
    <p:sldId id="265" r:id="rId11"/>
    <p:sldId id="266" r:id="rId12"/>
    <p:sldId id="267" r:id="rId13"/>
    <p:sldId id="268" r:id="rId14"/>
    <p:sldId id="269" r:id="rId15"/>
    <p:sldId id="270" r:id="rId16"/>
    <p:sldId id="271" r:id="rId17"/>
    <p:sldId id="282" r:id="rId18"/>
    <p:sldId id="272" r:id="rId19"/>
    <p:sldId id="273" r:id="rId20"/>
    <p:sldId id="274" r:id="rId21"/>
    <p:sldId id="275" r:id="rId22"/>
    <p:sldId id="290" r:id="rId23"/>
    <p:sldId id="291" r:id="rId24"/>
    <p:sldId id="292" r:id="rId25"/>
    <p:sldId id="293" r:id="rId26"/>
    <p:sldId id="280" r:id="rId27"/>
    <p:sldId id="281" r:id="rId28"/>
  </p:sldIdLst>
  <p:sldSz cx="9144000" cy="5143500" type="screen16x9"/>
  <p:notesSz cx="6858000" cy="9144000"/>
  <p:embeddedFontLst>
    <p:embeddedFont>
      <p:font typeface="Advent Pro Light" panose="020B0604020202020204" charset="0"/>
      <p:regular r:id="rId30"/>
      <p:bold r:id="rId31"/>
    </p:embeddedFont>
    <p:embeddedFont>
      <p:font typeface="Anton" panose="020B0604020202020204" charset="0"/>
      <p:regular r:id="rId32"/>
    </p:embeddedFont>
    <p:embeddedFont>
      <p:font typeface="Fira Sans Condensed" panose="020B0604020202020204" charset="0"/>
      <p:regular r:id="rId33"/>
      <p:bold r:id="rId34"/>
      <p:italic r:id="rId35"/>
      <p:boldItalic r:id="rId36"/>
    </p:embeddedFont>
    <p:embeddedFont>
      <p:font typeface="Fira Sans Condensed Light" panose="020B0604020202020204" charset="0"/>
      <p:regular r:id="rId37"/>
      <p:bold r:id="rId38"/>
      <p:italic r:id="rId39"/>
      <p:boldItalic r:id="rId40"/>
    </p:embeddedFont>
    <p:embeddedFont>
      <p:font typeface="Josefin Slab" panose="020B0604020202020204" charset="0"/>
      <p:regular r:id="rId41"/>
      <p:bold r:id="rId42"/>
      <p:italic r:id="rId43"/>
      <p:boldItalic r:id="rId44"/>
    </p:embeddedFont>
    <p:embeddedFont>
      <p:font typeface="Rajdhani"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JJIYNfdYTqp9t/Iedfhsu/+ee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3344E2-F4BB-4A0D-97D3-BFE919C64B39}">
  <a:tblStyle styleId="{413344E2-F4BB-4A0D-97D3-BFE919C64B3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ley Reardon" userId="a17d7f7e761d2a81" providerId="LiveId" clId="{E5E2260B-E81F-4939-9181-0BBD5157CCBE}"/>
    <pc:docChg chg="undo custSel addSld delSld modSld sldOrd">
      <pc:chgData name="Bradley Reardon" userId="a17d7f7e761d2a81" providerId="LiveId" clId="{E5E2260B-E81F-4939-9181-0BBD5157CCBE}" dt="2021-05-03T00:17:31.307" v="52"/>
      <pc:docMkLst>
        <pc:docMk/>
      </pc:docMkLst>
      <pc:sldChg chg="add del setBg">
        <pc:chgData name="Bradley Reardon" userId="a17d7f7e761d2a81" providerId="LiveId" clId="{E5E2260B-E81F-4939-9181-0BBD5157CCBE}" dt="2021-05-03T00:11:52.250" v="23" actId="47"/>
        <pc:sldMkLst>
          <pc:docMk/>
          <pc:sldMk cId="0" sldId="256"/>
        </pc:sldMkLst>
      </pc:sldChg>
      <pc:sldChg chg="del">
        <pc:chgData name="Bradley Reardon" userId="a17d7f7e761d2a81" providerId="LiveId" clId="{E5E2260B-E81F-4939-9181-0BBD5157CCBE}" dt="2021-05-03T00:12:00.054" v="25" actId="47"/>
        <pc:sldMkLst>
          <pc:docMk/>
          <pc:sldMk cId="0" sldId="257"/>
        </pc:sldMkLst>
      </pc:sldChg>
      <pc:sldChg chg="del">
        <pc:chgData name="Bradley Reardon" userId="a17d7f7e761d2a81" providerId="LiveId" clId="{E5E2260B-E81F-4939-9181-0BBD5157CCBE}" dt="2021-05-03T00:12:17.220" v="27" actId="47"/>
        <pc:sldMkLst>
          <pc:docMk/>
          <pc:sldMk cId="0" sldId="258"/>
        </pc:sldMkLst>
      </pc:sldChg>
      <pc:sldChg chg="del">
        <pc:chgData name="Bradley Reardon" userId="a17d7f7e761d2a81" providerId="LiveId" clId="{E5E2260B-E81F-4939-9181-0BBD5157CCBE}" dt="2021-05-03T00:12:26.633" v="29" actId="47"/>
        <pc:sldMkLst>
          <pc:docMk/>
          <pc:sldMk cId="0" sldId="259"/>
        </pc:sldMkLst>
      </pc:sldChg>
      <pc:sldChg chg="del">
        <pc:chgData name="Bradley Reardon" userId="a17d7f7e761d2a81" providerId="LiveId" clId="{E5E2260B-E81F-4939-9181-0BBD5157CCBE}" dt="2021-05-03T00:12:34.046" v="31" actId="47"/>
        <pc:sldMkLst>
          <pc:docMk/>
          <pc:sldMk cId="0" sldId="260"/>
        </pc:sldMkLst>
      </pc:sldChg>
      <pc:sldChg chg="del">
        <pc:chgData name="Bradley Reardon" userId="a17d7f7e761d2a81" providerId="LiveId" clId="{E5E2260B-E81F-4939-9181-0BBD5157CCBE}" dt="2021-05-03T00:12:40.537" v="33" actId="47"/>
        <pc:sldMkLst>
          <pc:docMk/>
          <pc:sldMk cId="0" sldId="261"/>
        </pc:sldMkLst>
      </pc:sldChg>
      <pc:sldChg chg="del">
        <pc:chgData name="Bradley Reardon" userId="a17d7f7e761d2a81" providerId="LiveId" clId="{E5E2260B-E81F-4939-9181-0BBD5157CCBE}" dt="2021-05-03T00:13:08.388" v="38" actId="47"/>
        <pc:sldMkLst>
          <pc:docMk/>
          <pc:sldMk cId="0" sldId="262"/>
        </pc:sldMkLst>
      </pc:sldChg>
      <pc:sldChg chg="addSp delSp modSp">
        <pc:chgData name="Bradley Reardon" userId="a17d7f7e761d2a81" providerId="LiveId" clId="{E5E2260B-E81F-4939-9181-0BBD5157CCBE}" dt="2021-05-02T23:23:51.707" v="1"/>
        <pc:sldMkLst>
          <pc:docMk/>
          <pc:sldMk cId="0" sldId="269"/>
        </pc:sldMkLst>
        <pc:picChg chg="add del mod">
          <ac:chgData name="Bradley Reardon" userId="a17d7f7e761d2a81" providerId="LiveId" clId="{E5E2260B-E81F-4939-9181-0BBD5157CCBE}" dt="2021-05-02T23:23:51.707" v="1"/>
          <ac:picMkLst>
            <pc:docMk/>
            <pc:sldMk cId="0" sldId="269"/>
            <ac:picMk id="2" creationId="{C23BAAE5-C416-4539-9C74-B7CBAB0ECDD4}"/>
          </ac:picMkLst>
        </pc:picChg>
        <pc:picChg chg="add mod">
          <ac:chgData name="Bradley Reardon" userId="a17d7f7e761d2a81" providerId="LiveId" clId="{E5E2260B-E81F-4939-9181-0BBD5157CCBE}" dt="2021-05-02T23:23:51.707" v="1"/>
          <ac:picMkLst>
            <pc:docMk/>
            <pc:sldMk cId="0" sldId="269"/>
            <ac:picMk id="3" creationId="{B43832F4-79A1-49B0-A7CF-D2709272D1FF}"/>
          </ac:picMkLst>
        </pc:picChg>
      </pc:sldChg>
      <pc:sldChg chg="addSp delSp modSp">
        <pc:chgData name="Bradley Reardon" userId="a17d7f7e761d2a81" providerId="LiveId" clId="{E5E2260B-E81F-4939-9181-0BBD5157CCBE}" dt="2021-05-02T23:28:32.829" v="6"/>
        <pc:sldMkLst>
          <pc:docMk/>
          <pc:sldMk cId="0" sldId="270"/>
        </pc:sldMkLst>
        <pc:picChg chg="add del mod">
          <ac:chgData name="Bradley Reardon" userId="a17d7f7e761d2a81" providerId="LiveId" clId="{E5E2260B-E81F-4939-9181-0BBD5157CCBE}" dt="2021-05-02T23:27:35.936" v="3"/>
          <ac:picMkLst>
            <pc:docMk/>
            <pc:sldMk cId="0" sldId="270"/>
            <ac:picMk id="2" creationId="{8620BFF4-8423-4920-B94B-AAD3A543FAB7}"/>
          </ac:picMkLst>
        </pc:picChg>
        <pc:picChg chg="add del mod">
          <ac:chgData name="Bradley Reardon" userId="a17d7f7e761d2a81" providerId="LiveId" clId="{E5E2260B-E81F-4939-9181-0BBD5157CCBE}" dt="2021-05-02T23:27:54.738" v="4"/>
          <ac:picMkLst>
            <pc:docMk/>
            <pc:sldMk cId="0" sldId="270"/>
            <ac:picMk id="3" creationId="{BEC8C1CE-5713-4DDF-8B1D-8F8DE9246BE1}"/>
          </ac:picMkLst>
        </pc:picChg>
        <pc:picChg chg="add del mod">
          <ac:chgData name="Bradley Reardon" userId="a17d7f7e761d2a81" providerId="LiveId" clId="{E5E2260B-E81F-4939-9181-0BBD5157CCBE}" dt="2021-05-02T23:27:58.296" v="5"/>
          <ac:picMkLst>
            <pc:docMk/>
            <pc:sldMk cId="0" sldId="270"/>
            <ac:picMk id="4" creationId="{86CE0F04-176E-43AF-AC72-D61A0FF389C3}"/>
          </ac:picMkLst>
        </pc:picChg>
        <pc:picChg chg="add del mod">
          <ac:chgData name="Bradley Reardon" userId="a17d7f7e761d2a81" providerId="LiveId" clId="{E5E2260B-E81F-4939-9181-0BBD5157CCBE}" dt="2021-05-02T23:28:32.829" v="6"/>
          <ac:picMkLst>
            <pc:docMk/>
            <pc:sldMk cId="0" sldId="270"/>
            <ac:picMk id="5" creationId="{B0F5D426-E313-4910-913D-CC951A298A9C}"/>
          </ac:picMkLst>
        </pc:picChg>
        <pc:picChg chg="add mod">
          <ac:chgData name="Bradley Reardon" userId="a17d7f7e761d2a81" providerId="LiveId" clId="{E5E2260B-E81F-4939-9181-0BBD5157CCBE}" dt="2021-05-02T23:28:32.829" v="6"/>
          <ac:picMkLst>
            <pc:docMk/>
            <pc:sldMk cId="0" sldId="270"/>
            <ac:picMk id="6" creationId="{2EF6AC7E-3A4A-4638-A9DA-8690D9F4565C}"/>
          </ac:picMkLst>
        </pc:picChg>
      </pc:sldChg>
      <pc:sldChg chg="addSp delSp modSp">
        <pc:chgData name="Bradley Reardon" userId="a17d7f7e761d2a81" providerId="LiveId" clId="{E5E2260B-E81F-4939-9181-0BBD5157CCBE}" dt="2021-05-02T23:39:12.265" v="8"/>
        <pc:sldMkLst>
          <pc:docMk/>
          <pc:sldMk cId="0" sldId="271"/>
        </pc:sldMkLst>
        <pc:picChg chg="add del mod">
          <ac:chgData name="Bradley Reardon" userId="a17d7f7e761d2a81" providerId="LiveId" clId="{E5E2260B-E81F-4939-9181-0BBD5157CCBE}" dt="2021-05-02T23:39:12.265" v="8"/>
          <ac:picMkLst>
            <pc:docMk/>
            <pc:sldMk cId="0" sldId="271"/>
            <ac:picMk id="4" creationId="{FCA60148-201F-41C7-96C5-12DF8C8A6773}"/>
          </ac:picMkLst>
        </pc:picChg>
        <pc:picChg chg="add mod">
          <ac:chgData name="Bradley Reardon" userId="a17d7f7e761d2a81" providerId="LiveId" clId="{E5E2260B-E81F-4939-9181-0BBD5157CCBE}" dt="2021-05-02T23:39:12.265" v="8"/>
          <ac:picMkLst>
            <pc:docMk/>
            <pc:sldMk cId="0" sldId="271"/>
            <ac:picMk id="5" creationId="{A782740A-2A75-4BA0-B83E-E1E6781F422A}"/>
          </ac:picMkLst>
        </pc:picChg>
      </pc:sldChg>
      <pc:sldChg chg="addSp modSp">
        <pc:chgData name="Bradley Reardon" userId="a17d7f7e761d2a81" providerId="LiveId" clId="{E5E2260B-E81F-4939-9181-0BBD5157CCBE}" dt="2021-05-02T23:44:54.342" v="11"/>
        <pc:sldMkLst>
          <pc:docMk/>
          <pc:sldMk cId="0" sldId="272"/>
        </pc:sldMkLst>
        <pc:picChg chg="add mod">
          <ac:chgData name="Bradley Reardon" userId="a17d7f7e761d2a81" providerId="LiveId" clId="{E5E2260B-E81F-4939-9181-0BBD5157CCBE}" dt="2021-05-02T23:44:54.342" v="11"/>
          <ac:picMkLst>
            <pc:docMk/>
            <pc:sldMk cId="0" sldId="272"/>
            <ac:picMk id="2" creationId="{835D86BA-25BB-4D5E-B4EC-E8825468D629}"/>
          </ac:picMkLst>
        </pc:picChg>
      </pc:sldChg>
      <pc:sldChg chg="addSp modSp mod">
        <pc:chgData name="Bradley Reardon" userId="a17d7f7e761d2a81" providerId="LiveId" clId="{E5E2260B-E81F-4939-9181-0BBD5157CCBE}" dt="2021-05-03T00:02:49.434" v="17" actId="1076"/>
        <pc:sldMkLst>
          <pc:docMk/>
          <pc:sldMk cId="0" sldId="273"/>
        </pc:sldMkLst>
        <pc:graphicFrameChg chg="mod">
          <ac:chgData name="Bradley Reardon" userId="a17d7f7e761d2a81" providerId="LiveId" clId="{E5E2260B-E81F-4939-9181-0BBD5157CCBE}" dt="2021-05-03T00:02:49.434" v="17" actId="1076"/>
          <ac:graphicFrameMkLst>
            <pc:docMk/>
            <pc:sldMk cId="0" sldId="273"/>
            <ac:graphicFrameMk id="326" creationId="{00000000-0000-0000-0000-000000000000}"/>
          </ac:graphicFrameMkLst>
        </pc:graphicFrameChg>
        <pc:picChg chg="add mod">
          <ac:chgData name="Bradley Reardon" userId="a17d7f7e761d2a81" providerId="LiveId" clId="{E5E2260B-E81F-4939-9181-0BBD5157CCBE}" dt="2021-05-02T23:47:47.153" v="12"/>
          <ac:picMkLst>
            <pc:docMk/>
            <pc:sldMk cId="0" sldId="273"/>
            <ac:picMk id="2" creationId="{A4A1DDEE-12A6-4AAB-A312-C8BB436CB2D7}"/>
          </ac:picMkLst>
        </pc:picChg>
      </pc:sldChg>
      <pc:sldChg chg="addSp delSp modSp">
        <pc:chgData name="Bradley Reardon" userId="a17d7f7e761d2a81" providerId="LiveId" clId="{E5E2260B-E81F-4939-9181-0BBD5157CCBE}" dt="2021-05-02T23:48:53.400" v="15"/>
        <pc:sldMkLst>
          <pc:docMk/>
          <pc:sldMk cId="0" sldId="274"/>
        </pc:sldMkLst>
        <pc:picChg chg="add del mod">
          <ac:chgData name="Bradley Reardon" userId="a17d7f7e761d2a81" providerId="LiveId" clId="{E5E2260B-E81F-4939-9181-0BBD5157CCBE}" dt="2021-05-02T23:48:42.277" v="14"/>
          <ac:picMkLst>
            <pc:docMk/>
            <pc:sldMk cId="0" sldId="274"/>
            <ac:picMk id="2" creationId="{9E8D5E97-CFF2-4A3B-8952-BA85ACC20DEF}"/>
          </ac:picMkLst>
        </pc:picChg>
        <pc:picChg chg="add del mod">
          <ac:chgData name="Bradley Reardon" userId="a17d7f7e761d2a81" providerId="LiveId" clId="{E5E2260B-E81F-4939-9181-0BBD5157CCBE}" dt="2021-05-02T23:48:53.400" v="15"/>
          <ac:picMkLst>
            <pc:docMk/>
            <pc:sldMk cId="0" sldId="274"/>
            <ac:picMk id="3" creationId="{8C9BC344-A23F-43FB-B901-31EB33F22374}"/>
          </ac:picMkLst>
        </pc:picChg>
        <pc:picChg chg="add mod">
          <ac:chgData name="Bradley Reardon" userId="a17d7f7e761d2a81" providerId="LiveId" clId="{E5E2260B-E81F-4939-9181-0BBD5157CCBE}" dt="2021-05-02T23:48:53.400" v="15"/>
          <ac:picMkLst>
            <pc:docMk/>
            <pc:sldMk cId="0" sldId="274"/>
            <ac:picMk id="4" creationId="{9B8287A1-FE01-495E-B06A-139E16F17226}"/>
          </ac:picMkLst>
        </pc:picChg>
      </pc:sldChg>
      <pc:sldChg chg="addSp delSp modSp">
        <pc:chgData name="Bradley Reardon" userId="a17d7f7e761d2a81" providerId="LiveId" clId="{E5E2260B-E81F-4939-9181-0BBD5157CCBE}" dt="2021-05-03T00:15:42.696" v="43"/>
        <pc:sldMkLst>
          <pc:docMk/>
          <pc:sldMk cId="0" sldId="275"/>
        </pc:sldMkLst>
        <pc:picChg chg="add del mod">
          <ac:chgData name="Bradley Reardon" userId="a17d7f7e761d2a81" providerId="LiveId" clId="{E5E2260B-E81F-4939-9181-0BBD5157CCBE}" dt="2021-05-03T00:15:33.823" v="42"/>
          <ac:picMkLst>
            <pc:docMk/>
            <pc:sldMk cId="0" sldId="275"/>
            <ac:picMk id="2" creationId="{A9ADE5AD-6D2C-4B8A-AD2C-22B84DC470F2}"/>
          </ac:picMkLst>
        </pc:picChg>
        <pc:picChg chg="add del mod">
          <ac:chgData name="Bradley Reardon" userId="a17d7f7e761d2a81" providerId="LiveId" clId="{E5E2260B-E81F-4939-9181-0BBD5157CCBE}" dt="2021-05-03T00:15:42.696" v="43"/>
          <ac:picMkLst>
            <pc:docMk/>
            <pc:sldMk cId="0" sldId="275"/>
            <ac:picMk id="3" creationId="{2CE77965-343D-46AC-B083-D76F9DABEBB0}"/>
          </ac:picMkLst>
        </pc:picChg>
        <pc:picChg chg="add mod">
          <ac:chgData name="Bradley Reardon" userId="a17d7f7e761d2a81" providerId="LiveId" clId="{E5E2260B-E81F-4939-9181-0BBD5157CCBE}" dt="2021-05-03T00:15:42.696" v="43"/>
          <ac:picMkLst>
            <pc:docMk/>
            <pc:sldMk cId="0" sldId="275"/>
            <ac:picMk id="4" creationId="{D0A4E51C-5607-4ABF-97B3-A73D48A4DD13}"/>
          </ac:picMkLst>
        </pc:picChg>
      </pc:sldChg>
      <pc:sldChg chg="del">
        <pc:chgData name="Bradley Reardon" userId="a17d7f7e761d2a81" providerId="LiveId" clId="{E5E2260B-E81F-4939-9181-0BBD5157CCBE}" dt="2021-05-03T00:16:07.915" v="45" actId="47"/>
        <pc:sldMkLst>
          <pc:docMk/>
          <pc:sldMk cId="0" sldId="276"/>
        </pc:sldMkLst>
      </pc:sldChg>
      <pc:sldChg chg="del">
        <pc:chgData name="Bradley Reardon" userId="a17d7f7e761d2a81" providerId="LiveId" clId="{E5E2260B-E81F-4939-9181-0BBD5157CCBE}" dt="2021-05-03T00:16:18.491" v="47" actId="47"/>
        <pc:sldMkLst>
          <pc:docMk/>
          <pc:sldMk cId="0" sldId="277"/>
        </pc:sldMkLst>
      </pc:sldChg>
      <pc:sldChg chg="del">
        <pc:chgData name="Bradley Reardon" userId="a17d7f7e761d2a81" providerId="LiveId" clId="{E5E2260B-E81F-4939-9181-0BBD5157CCBE}" dt="2021-05-03T00:16:28.459" v="49" actId="47"/>
        <pc:sldMkLst>
          <pc:docMk/>
          <pc:sldMk cId="0" sldId="278"/>
        </pc:sldMkLst>
      </pc:sldChg>
      <pc:sldChg chg="del">
        <pc:chgData name="Bradley Reardon" userId="a17d7f7e761d2a81" providerId="LiveId" clId="{E5E2260B-E81F-4939-9181-0BBD5157CCBE}" dt="2021-05-03T00:16:43.134" v="51" actId="47"/>
        <pc:sldMkLst>
          <pc:docMk/>
          <pc:sldMk cId="0" sldId="279"/>
        </pc:sldMkLst>
      </pc:sldChg>
      <pc:sldChg chg="addSp delSp modSp">
        <pc:chgData name="Bradley Reardon" userId="a17d7f7e761d2a81" providerId="LiveId" clId="{E5E2260B-E81F-4939-9181-0BBD5157CCBE}" dt="2021-05-02T23:42:46.011" v="10"/>
        <pc:sldMkLst>
          <pc:docMk/>
          <pc:sldMk cId="2519288419" sldId="282"/>
        </pc:sldMkLst>
        <pc:picChg chg="add del mod">
          <ac:chgData name="Bradley Reardon" userId="a17d7f7e761d2a81" providerId="LiveId" clId="{E5E2260B-E81F-4939-9181-0BBD5157CCBE}" dt="2021-05-02T23:42:46.011" v="10"/>
          <ac:picMkLst>
            <pc:docMk/>
            <pc:sldMk cId="2519288419" sldId="282"/>
            <ac:picMk id="6" creationId="{FFA9443B-7A3E-49F3-B766-19AA112DA099}"/>
          </ac:picMkLst>
        </pc:picChg>
        <pc:picChg chg="add mod">
          <ac:chgData name="Bradley Reardon" userId="a17d7f7e761d2a81" providerId="LiveId" clId="{E5E2260B-E81F-4939-9181-0BBD5157CCBE}" dt="2021-05-02T23:42:46.011" v="10"/>
          <ac:picMkLst>
            <pc:docMk/>
            <pc:sldMk cId="2519288419" sldId="282"/>
            <ac:picMk id="7" creationId="{C08B53B4-4B2D-499A-B45D-1D77E2635159}"/>
          </ac:picMkLst>
        </pc:picChg>
      </pc:sldChg>
      <pc:sldChg chg="add ord setBg">
        <pc:chgData name="Bradley Reardon" userId="a17d7f7e761d2a81" providerId="LiveId" clId="{E5E2260B-E81F-4939-9181-0BBD5157CCBE}" dt="2021-05-03T00:11:30.598" v="20"/>
        <pc:sldMkLst>
          <pc:docMk/>
          <pc:sldMk cId="0" sldId="283"/>
        </pc:sldMkLst>
      </pc:sldChg>
      <pc:sldChg chg="add setBg">
        <pc:chgData name="Bradley Reardon" userId="a17d7f7e761d2a81" providerId="LiveId" clId="{E5E2260B-E81F-4939-9181-0BBD5157CCBE}" dt="2021-05-03T00:11:58.012" v="24"/>
        <pc:sldMkLst>
          <pc:docMk/>
          <pc:sldMk cId="0" sldId="284"/>
        </pc:sldMkLst>
      </pc:sldChg>
      <pc:sldChg chg="add setBg">
        <pc:chgData name="Bradley Reardon" userId="a17d7f7e761d2a81" providerId="LiveId" clId="{E5E2260B-E81F-4939-9181-0BBD5157CCBE}" dt="2021-05-03T00:12:14.807" v="26"/>
        <pc:sldMkLst>
          <pc:docMk/>
          <pc:sldMk cId="0" sldId="285"/>
        </pc:sldMkLst>
      </pc:sldChg>
      <pc:sldChg chg="add setBg">
        <pc:chgData name="Bradley Reardon" userId="a17d7f7e761d2a81" providerId="LiveId" clId="{E5E2260B-E81F-4939-9181-0BBD5157CCBE}" dt="2021-05-03T00:12:24.569" v="28"/>
        <pc:sldMkLst>
          <pc:docMk/>
          <pc:sldMk cId="0" sldId="286"/>
        </pc:sldMkLst>
      </pc:sldChg>
      <pc:sldChg chg="add setBg">
        <pc:chgData name="Bradley Reardon" userId="a17d7f7e761d2a81" providerId="LiveId" clId="{E5E2260B-E81F-4939-9181-0BBD5157CCBE}" dt="2021-05-03T00:12:32.373" v="30"/>
        <pc:sldMkLst>
          <pc:docMk/>
          <pc:sldMk cId="0" sldId="287"/>
        </pc:sldMkLst>
      </pc:sldChg>
      <pc:sldChg chg="add setBg">
        <pc:chgData name="Bradley Reardon" userId="a17d7f7e761d2a81" providerId="LiveId" clId="{E5E2260B-E81F-4939-9181-0BBD5157CCBE}" dt="2021-05-03T00:12:38.770" v="32"/>
        <pc:sldMkLst>
          <pc:docMk/>
          <pc:sldMk cId="0" sldId="288"/>
        </pc:sldMkLst>
      </pc:sldChg>
      <pc:sldChg chg="modSp add mod setBg">
        <pc:chgData name="Bradley Reardon" userId="a17d7f7e761d2a81" providerId="LiveId" clId="{E5E2260B-E81F-4939-9181-0BBD5157CCBE}" dt="2021-05-03T00:13:03.204" v="37" actId="1076"/>
        <pc:sldMkLst>
          <pc:docMk/>
          <pc:sldMk cId="0" sldId="289"/>
        </pc:sldMkLst>
        <pc:spChg chg="mod">
          <ac:chgData name="Bradley Reardon" userId="a17d7f7e761d2a81" providerId="LiveId" clId="{E5E2260B-E81F-4939-9181-0BBD5157CCBE}" dt="2021-05-03T00:12:54.224" v="35" actId="1076"/>
          <ac:spMkLst>
            <pc:docMk/>
            <pc:sldMk cId="0" sldId="289"/>
            <ac:spMk id="224" creationId="{00000000-0000-0000-0000-000000000000}"/>
          </ac:spMkLst>
        </pc:spChg>
        <pc:spChg chg="mod">
          <ac:chgData name="Bradley Reardon" userId="a17d7f7e761d2a81" providerId="LiveId" clId="{E5E2260B-E81F-4939-9181-0BBD5157CCBE}" dt="2021-05-03T00:12:58.021" v="36" actId="1076"/>
          <ac:spMkLst>
            <pc:docMk/>
            <pc:sldMk cId="0" sldId="289"/>
            <ac:spMk id="227" creationId="{00000000-0000-0000-0000-000000000000}"/>
          </ac:spMkLst>
        </pc:spChg>
        <pc:spChg chg="mod">
          <ac:chgData name="Bradley Reardon" userId="a17d7f7e761d2a81" providerId="LiveId" clId="{E5E2260B-E81F-4939-9181-0BBD5157CCBE}" dt="2021-05-03T00:13:03.204" v="37" actId="1076"/>
          <ac:spMkLst>
            <pc:docMk/>
            <pc:sldMk cId="0" sldId="289"/>
            <ac:spMk id="230" creationId="{00000000-0000-0000-0000-000000000000}"/>
          </ac:spMkLst>
        </pc:spChg>
      </pc:sldChg>
      <pc:sldChg chg="add del setBg">
        <pc:chgData name="Bradley Reardon" userId="a17d7f7e761d2a81" providerId="LiveId" clId="{E5E2260B-E81F-4939-9181-0BBD5157CCBE}" dt="2021-05-03T00:16:06.352" v="44"/>
        <pc:sldMkLst>
          <pc:docMk/>
          <pc:sldMk cId="0" sldId="290"/>
        </pc:sldMkLst>
      </pc:sldChg>
      <pc:sldChg chg="add setBg">
        <pc:chgData name="Bradley Reardon" userId="a17d7f7e761d2a81" providerId="LiveId" clId="{E5E2260B-E81F-4939-9181-0BBD5157CCBE}" dt="2021-05-03T00:16:16.623" v="46"/>
        <pc:sldMkLst>
          <pc:docMk/>
          <pc:sldMk cId="0" sldId="291"/>
        </pc:sldMkLst>
      </pc:sldChg>
      <pc:sldChg chg="add setBg">
        <pc:chgData name="Bradley Reardon" userId="a17d7f7e761d2a81" providerId="LiveId" clId="{E5E2260B-E81F-4939-9181-0BBD5157CCBE}" dt="2021-05-03T00:16:26.813" v="48"/>
        <pc:sldMkLst>
          <pc:docMk/>
          <pc:sldMk cId="0" sldId="292"/>
        </pc:sldMkLst>
      </pc:sldChg>
      <pc:sldChg chg="addSp delSp modSp add setBg">
        <pc:chgData name="Bradley Reardon" userId="a17d7f7e761d2a81" providerId="LiveId" clId="{E5E2260B-E81F-4939-9181-0BBD5157CCBE}" dt="2021-05-03T00:17:31.307" v="52"/>
        <pc:sldMkLst>
          <pc:docMk/>
          <pc:sldMk cId="0" sldId="293"/>
        </pc:sldMkLst>
        <pc:picChg chg="del">
          <ac:chgData name="Bradley Reardon" userId="a17d7f7e761d2a81" providerId="LiveId" clId="{E5E2260B-E81F-4939-9181-0BBD5157CCBE}" dt="2021-05-03T00:17:31.307" v="52"/>
          <ac:picMkLst>
            <pc:docMk/>
            <pc:sldMk cId="0" sldId="293"/>
            <ac:picMk id="2" creationId="{6E8001DB-73C3-4177-8713-C2FCBE4889BD}"/>
          </ac:picMkLst>
        </pc:picChg>
        <pc:picChg chg="add mod">
          <ac:chgData name="Bradley Reardon" userId="a17d7f7e761d2a81" providerId="LiveId" clId="{E5E2260B-E81F-4939-9181-0BBD5157CCBE}" dt="2021-05-03T00:17:31.307" v="52"/>
          <ac:picMkLst>
            <pc:docMk/>
            <pc:sldMk cId="0" sldId="293"/>
            <ac:picMk id="3" creationId="{F00F4ECB-E2C8-48A0-A043-F2EB511FD9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162ed1a0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d162ed1a0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162ed1a0c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d162ed1a0c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162ed1a0c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d162ed1a0c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5583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d162ed1a0c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d162ed1a0c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162ed1a0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d162ed1a0c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162ed1a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d162ed1a0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62ed1a0c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d162ed1a0c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162ed1a0c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d162ed1a0c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162ed1a0c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d162ed1a0c_1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162ed1a0c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d162ed1a0c_1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162ed1a0c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d162ed1a0c_1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Recording: maybe give an example of a question per topic</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53"/>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53"/>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62"/>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3" name="Google Shape;53;p62"/>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4" name="Google Shape;54;p62"/>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5" name="Google Shape;55;p62"/>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6" name="Google Shape;56;p62"/>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7" name="Google Shape;57;p62"/>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8" name="Google Shape;58;p62"/>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9" name="Google Shape;59;p62"/>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0" name="Google Shape;60;p62"/>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1" name="Google Shape;61;p62"/>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2" name="Google Shape;62;p62"/>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3" name="Google Shape;63;p62"/>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4" name="Google Shape;64;p62"/>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63"/>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64"/>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65"/>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65"/>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66"/>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4" name="Google Shape;74;p66"/>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5" name="Google Shape;75;p66"/>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6" name="Google Shape;76;p66"/>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7" name="Google Shape;77;p66"/>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67"/>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0" name="Google Shape;80;p67"/>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1" name="Google Shape;81;p67"/>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2" name="Google Shape;82;p67"/>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3" name="Google Shape;83;p6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68"/>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6" name="Google Shape;86;p68"/>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7" name="Google Shape;87;p68"/>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chemeClr val="lt2"/>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b="0" i="0" u="none" strike="noStrike" cap="none">
                <a:solidFill>
                  <a:schemeClr val="lt2"/>
                </a:solidFill>
                <a:latin typeface="Fira Sans Condensed Light"/>
                <a:ea typeface="Fira Sans Condensed Light"/>
                <a:cs typeface="Fira Sans Condensed Light"/>
                <a:sym typeface="Fira Sans Condensed Light"/>
              </a:rPr>
              <a:t>, including icons by </a:t>
            </a:r>
            <a:r>
              <a:rPr lang="en" sz="900" b="1" i="0" u="none" strike="noStrike" cap="none">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b="0" i="0" u="none" strike="noStrike" cap="none">
                <a:solidFill>
                  <a:schemeClr val="lt2"/>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b="0" i="0" u="none" strike="noStrike" cap="none">
                <a:solidFill>
                  <a:schemeClr val="lt2"/>
                </a:solidFill>
                <a:latin typeface="Fira Sans Condensed Light"/>
                <a:ea typeface="Fira Sans Condensed Light"/>
                <a:cs typeface="Fira Sans Condensed Light"/>
                <a:sym typeface="Fira Sans Condensed Light"/>
              </a:rPr>
              <a:t>. </a:t>
            </a:r>
            <a:endParaRPr sz="900" b="0" i="0" u="none" strike="noStrike" cap="none">
              <a:solidFill>
                <a:schemeClr val="lt2"/>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69"/>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90" name="Google Shape;90;p6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5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3" name="Google Shape;13;p54"/>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4" name="Google Shape;14;p5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 name="Google Shape;15;p54"/>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16" name="Google Shape;16;p5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7" name="Google Shape;17;p54"/>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18" name="Google Shape;18;p5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9" name="Google Shape;19;p54"/>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20" name="Google Shape;20;p54"/>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1" name="Google Shape;21;p54"/>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2" name="Google Shape;22;p54"/>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3" name="Google Shape;23;p54"/>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5"/>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 name="Google Shape;26;p55"/>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 name="Google Shape;27;p55"/>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6"/>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 name="Google Shape;30;p56"/>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57"/>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3" name="Google Shape;33;p57"/>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4" name="Google Shape;34;p57"/>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35" name="Google Shape;35;p57"/>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6" name="Google Shape;36;p57"/>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7" name="Google Shape;37;p57"/>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8" name="Google Shape;38;p57"/>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58"/>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59"/>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3" name="Google Shape;43;p59"/>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4" name="Google Shape;44;p59"/>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5" name="Google Shape;45;p59"/>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6" name="Google Shape;46;p5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6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6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3.jpg"/><Relationship Id="rId10" Type="http://schemas.openxmlformats.org/officeDocument/2006/relationships/image" Target="../media/image15.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11" Type="http://schemas.openxmlformats.org/officeDocument/2006/relationships/image" Target="../media/image6.png"/><Relationship Id="rId5" Type="http://schemas.openxmlformats.org/officeDocument/2006/relationships/image" Target="../media/image3.jpg"/><Relationship Id="rId10" Type="http://schemas.openxmlformats.org/officeDocument/2006/relationships/image" Target="../media/image20.pn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png"/><Relationship Id="rId5" Type="http://schemas.openxmlformats.org/officeDocument/2006/relationships/image" Target="../media/image3.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2.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2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3.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4.png"/><Relationship Id="rId5" Type="http://schemas.openxmlformats.org/officeDocument/2006/relationships/image" Target="../media/image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2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5" Type="http://schemas.openxmlformats.org/officeDocument/2006/relationships/image" Target="../media/image3.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8.png"/><Relationship Id="rId5" Type="http://schemas.openxmlformats.org/officeDocument/2006/relationships/image" Target="../media/image3.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2.jp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3.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png"/><Relationship Id="rId5" Type="http://schemas.openxmlformats.org/officeDocument/2006/relationships/image" Target="../media/image2.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hyperlink" Target="https://pypi.org/project/PyQt5/" TargetMode="External"/><Relationship Id="rId3" Type="http://schemas.openxmlformats.org/officeDocument/2006/relationships/slideLayout" Target="../slideLayouts/slideLayout5.xml"/><Relationship Id="rId7" Type="http://schemas.openxmlformats.org/officeDocument/2006/relationships/hyperlink" Target="https://pandas.pydata.org/" TargetMode="External"/><Relationship Id="rId12" Type="http://schemas.openxmlformats.org/officeDocument/2006/relationships/image" Target="../media/image6.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numpy.org/" TargetMode="External"/><Relationship Id="rId11" Type="http://schemas.openxmlformats.org/officeDocument/2006/relationships/hyperlink" Target="https://morningconsult.com/opinions/to-persuade-or-to-turn-out-voters-is-that-the-question/" TargetMode="External"/><Relationship Id="rId5" Type="http://schemas.openxmlformats.org/officeDocument/2006/relationships/hyperlink" Target="https://scikit-learn.org/" TargetMode="External"/><Relationship Id="rId10" Type="http://schemas.openxmlformats.org/officeDocument/2006/relationships/hyperlink" Target="https://www.datasciencecentral.com/profiles/blogs/decision-tree-vs-random-forest-vs-boosted-trees-explained#:~:text=Like%20random%20forests%2C%20gradient%20boosting,one%20tree%20at%20a%20time" TargetMode="External"/><Relationship Id="rId4" Type="http://schemas.openxmlformats.org/officeDocument/2006/relationships/notesSlide" Target="../notesSlides/notesSlide24.xml"/><Relationship Id="rId9" Type="http://schemas.openxmlformats.org/officeDocument/2006/relationships/hyperlink" Target="https://medium.com/analytics-vidhya/evaluating-a-random-forest-model-9d165595ad56"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9.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607188" y="785647"/>
            <a:ext cx="4404000" cy="259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5400" dirty="0">
                <a:latin typeface="Rajdhani"/>
                <a:ea typeface="Rajdhani"/>
                <a:cs typeface="Rajdhani"/>
                <a:sym typeface="Rajdhani"/>
              </a:rPr>
              <a:t>Voter Prediction</a:t>
            </a:r>
            <a:endParaRPr sz="5400" dirty="0">
              <a:latin typeface="Rajdhani"/>
              <a:ea typeface="Rajdhani"/>
              <a:cs typeface="Rajdhani"/>
              <a:sym typeface="Rajdhani"/>
            </a:endParaRPr>
          </a:p>
        </p:txBody>
      </p:sp>
      <p:sp>
        <p:nvSpPr>
          <p:cNvPr id="99" name="Google Shape;99;p1"/>
          <p:cNvSpPr txBox="1">
            <a:spLocks noGrp="1"/>
          </p:cNvSpPr>
          <p:nvPr>
            <p:ph type="subTitle" idx="1"/>
          </p:nvPr>
        </p:nvSpPr>
        <p:spPr>
          <a:xfrm>
            <a:off x="607188" y="3269277"/>
            <a:ext cx="5006784"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latin typeface="Fira Sans Condensed Light"/>
                <a:ea typeface="Fira Sans Condensed Light"/>
                <a:cs typeface="Fira Sans Condensed Light"/>
                <a:sym typeface="Fira Sans Condensed Light"/>
              </a:rPr>
              <a:t>Kushal Ismael, Divya Parmar, Bradley Reardon</a:t>
            </a:r>
            <a:endParaRPr dirty="0">
              <a:latin typeface="Fira Sans Condensed Light"/>
              <a:ea typeface="Fira Sans Condensed Light"/>
              <a:cs typeface="Fira Sans Condensed Light"/>
              <a:sym typeface="Fira Sans Condensed Light"/>
            </a:endParaRPr>
          </a:p>
        </p:txBody>
      </p:sp>
      <p:pic>
        <p:nvPicPr>
          <p:cNvPr id="2" name="Audio 1">
            <a:hlinkClick r:id="" action="ppaction://media"/>
            <a:extLst>
              <a:ext uri="{FF2B5EF4-FFF2-40B4-BE49-F238E27FC236}">
                <a16:creationId xmlns:a16="http://schemas.microsoft.com/office/drawing/2014/main" id="{B2AF0601-5047-41E6-9A20-042B36FAC5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75"/>
    </mc:Choice>
    <mc:Fallback xmlns="">
      <p:transition spd="slow" advTm="12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51"/>
        <p:cNvGrpSpPr/>
        <p:nvPr/>
      </p:nvGrpSpPr>
      <p:grpSpPr>
        <a:xfrm>
          <a:off x="0" y="0"/>
          <a:ext cx="0" cy="0"/>
          <a:chOff x="0" y="0"/>
          <a:chExt cx="0" cy="0"/>
        </a:xfrm>
      </p:grpSpPr>
      <p:sp>
        <p:nvSpPr>
          <p:cNvPr id="252" name="Google Shape;252;p10"/>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Normality Check – Pie Charts</a:t>
            </a:r>
            <a:endParaRPr sz="3000"/>
          </a:p>
        </p:txBody>
      </p:sp>
      <p:pic>
        <p:nvPicPr>
          <p:cNvPr id="253" name="Google Shape;253;p10"/>
          <p:cNvPicPr preferRelativeResize="0"/>
          <p:nvPr/>
        </p:nvPicPr>
        <p:blipFill rotWithShape="1">
          <a:blip r:embed="rId6">
            <a:alphaModFix/>
          </a:blip>
          <a:srcRect/>
          <a:stretch/>
        </p:blipFill>
        <p:spPr>
          <a:xfrm>
            <a:off x="1014763" y="1253552"/>
            <a:ext cx="2294338" cy="1718966"/>
          </a:xfrm>
          <a:prstGeom prst="rect">
            <a:avLst/>
          </a:prstGeom>
          <a:noFill/>
          <a:ln>
            <a:noFill/>
          </a:ln>
        </p:spPr>
      </p:pic>
      <p:pic>
        <p:nvPicPr>
          <p:cNvPr id="254" name="Google Shape;254;p10"/>
          <p:cNvPicPr preferRelativeResize="0"/>
          <p:nvPr/>
        </p:nvPicPr>
        <p:blipFill rotWithShape="1">
          <a:blip r:embed="rId7">
            <a:alphaModFix/>
          </a:blip>
          <a:srcRect/>
          <a:stretch/>
        </p:blipFill>
        <p:spPr>
          <a:xfrm>
            <a:off x="3381929" y="1253552"/>
            <a:ext cx="2294338" cy="1718966"/>
          </a:xfrm>
          <a:prstGeom prst="rect">
            <a:avLst/>
          </a:prstGeom>
          <a:noFill/>
          <a:ln>
            <a:noFill/>
          </a:ln>
        </p:spPr>
      </p:pic>
      <p:pic>
        <p:nvPicPr>
          <p:cNvPr id="255" name="Google Shape;255;p10"/>
          <p:cNvPicPr preferRelativeResize="0"/>
          <p:nvPr/>
        </p:nvPicPr>
        <p:blipFill rotWithShape="1">
          <a:blip r:embed="rId8">
            <a:alphaModFix/>
          </a:blip>
          <a:srcRect/>
          <a:stretch/>
        </p:blipFill>
        <p:spPr>
          <a:xfrm>
            <a:off x="5749095" y="1253552"/>
            <a:ext cx="2299117" cy="1718966"/>
          </a:xfrm>
          <a:prstGeom prst="rect">
            <a:avLst/>
          </a:prstGeom>
          <a:noFill/>
          <a:ln>
            <a:noFill/>
          </a:ln>
        </p:spPr>
      </p:pic>
      <p:pic>
        <p:nvPicPr>
          <p:cNvPr id="256" name="Google Shape;256;p10"/>
          <p:cNvPicPr preferRelativeResize="0"/>
          <p:nvPr/>
        </p:nvPicPr>
        <p:blipFill rotWithShape="1">
          <a:blip r:embed="rId9">
            <a:alphaModFix/>
          </a:blip>
          <a:srcRect/>
          <a:stretch/>
        </p:blipFill>
        <p:spPr>
          <a:xfrm>
            <a:off x="2163719" y="3030464"/>
            <a:ext cx="2290763" cy="1718966"/>
          </a:xfrm>
          <a:prstGeom prst="rect">
            <a:avLst/>
          </a:prstGeom>
          <a:noFill/>
          <a:ln>
            <a:noFill/>
          </a:ln>
        </p:spPr>
      </p:pic>
      <p:pic>
        <p:nvPicPr>
          <p:cNvPr id="3" name="Picture 2">
            <a:extLst>
              <a:ext uri="{FF2B5EF4-FFF2-40B4-BE49-F238E27FC236}">
                <a16:creationId xmlns:a16="http://schemas.microsoft.com/office/drawing/2014/main" id="{0250692B-03F1-4C21-A0B4-DE522D39F957}"/>
              </a:ext>
            </a:extLst>
          </p:cNvPr>
          <p:cNvPicPr>
            <a:picLocks noChangeAspect="1"/>
          </p:cNvPicPr>
          <p:nvPr/>
        </p:nvPicPr>
        <p:blipFill>
          <a:blip r:embed="rId10"/>
          <a:stretch>
            <a:fillRect/>
          </a:stretch>
        </p:blipFill>
        <p:spPr>
          <a:xfrm>
            <a:off x="4530885" y="3030464"/>
            <a:ext cx="2290763" cy="1718073"/>
          </a:xfrm>
          <a:prstGeom prst="rect">
            <a:avLst/>
          </a:prstGeom>
        </p:spPr>
      </p:pic>
      <p:pic>
        <p:nvPicPr>
          <p:cNvPr id="6" name="Audio 5">
            <a:hlinkClick r:id="" action="ppaction://media"/>
            <a:extLst>
              <a:ext uri="{FF2B5EF4-FFF2-40B4-BE49-F238E27FC236}">
                <a16:creationId xmlns:a16="http://schemas.microsoft.com/office/drawing/2014/main" id="{60981FF4-86A3-494F-BA3D-129FCCD035A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633"/>
    </mc:Choice>
    <mc:Fallback>
      <p:transition spd="slow" advTm="1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61"/>
        <p:cNvGrpSpPr/>
        <p:nvPr/>
      </p:nvGrpSpPr>
      <p:grpSpPr>
        <a:xfrm>
          <a:off x="0" y="0"/>
          <a:ext cx="0" cy="0"/>
          <a:chOff x="0" y="0"/>
          <a:chExt cx="0" cy="0"/>
        </a:xfrm>
      </p:grpSpPr>
      <p:sp>
        <p:nvSpPr>
          <p:cNvPr id="262" name="Google Shape;262;p11"/>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Normality Check – Histograms</a:t>
            </a:r>
            <a:endParaRPr sz="3000"/>
          </a:p>
        </p:txBody>
      </p:sp>
      <p:pic>
        <p:nvPicPr>
          <p:cNvPr id="263" name="Google Shape;263;p11"/>
          <p:cNvPicPr preferRelativeResize="0"/>
          <p:nvPr/>
        </p:nvPicPr>
        <p:blipFill rotWithShape="1">
          <a:blip r:embed="rId6">
            <a:alphaModFix/>
          </a:blip>
          <a:srcRect/>
          <a:stretch/>
        </p:blipFill>
        <p:spPr>
          <a:xfrm>
            <a:off x="1650774" y="1214060"/>
            <a:ext cx="1860493" cy="1860493"/>
          </a:xfrm>
          <a:prstGeom prst="rect">
            <a:avLst/>
          </a:prstGeom>
          <a:noFill/>
          <a:ln>
            <a:noFill/>
          </a:ln>
        </p:spPr>
      </p:pic>
      <p:pic>
        <p:nvPicPr>
          <p:cNvPr id="264" name="Google Shape;264;p11"/>
          <p:cNvPicPr preferRelativeResize="0"/>
          <p:nvPr/>
        </p:nvPicPr>
        <p:blipFill rotWithShape="1">
          <a:blip r:embed="rId7">
            <a:alphaModFix/>
          </a:blip>
          <a:srcRect/>
          <a:stretch/>
        </p:blipFill>
        <p:spPr>
          <a:xfrm>
            <a:off x="3641753" y="1222069"/>
            <a:ext cx="1860493" cy="1860493"/>
          </a:xfrm>
          <a:prstGeom prst="rect">
            <a:avLst/>
          </a:prstGeom>
          <a:noFill/>
          <a:ln>
            <a:noFill/>
          </a:ln>
        </p:spPr>
      </p:pic>
      <p:pic>
        <p:nvPicPr>
          <p:cNvPr id="265" name="Google Shape;265;p11"/>
          <p:cNvPicPr preferRelativeResize="0"/>
          <p:nvPr/>
        </p:nvPicPr>
        <p:blipFill rotWithShape="1">
          <a:blip r:embed="rId8">
            <a:alphaModFix/>
          </a:blip>
          <a:srcRect/>
          <a:stretch/>
        </p:blipFill>
        <p:spPr>
          <a:xfrm>
            <a:off x="5632732" y="1214060"/>
            <a:ext cx="1860493" cy="1860493"/>
          </a:xfrm>
          <a:prstGeom prst="rect">
            <a:avLst/>
          </a:prstGeom>
          <a:noFill/>
          <a:ln>
            <a:noFill/>
          </a:ln>
        </p:spPr>
      </p:pic>
      <p:pic>
        <p:nvPicPr>
          <p:cNvPr id="266" name="Google Shape;266;p11"/>
          <p:cNvPicPr preferRelativeResize="0"/>
          <p:nvPr/>
        </p:nvPicPr>
        <p:blipFill rotWithShape="1">
          <a:blip r:embed="rId9">
            <a:alphaModFix/>
          </a:blip>
          <a:srcRect/>
          <a:stretch/>
        </p:blipFill>
        <p:spPr>
          <a:xfrm>
            <a:off x="2653851" y="3206086"/>
            <a:ext cx="1860493" cy="1860493"/>
          </a:xfrm>
          <a:prstGeom prst="rect">
            <a:avLst/>
          </a:prstGeom>
          <a:noFill/>
          <a:ln>
            <a:noFill/>
          </a:ln>
        </p:spPr>
      </p:pic>
      <p:pic>
        <p:nvPicPr>
          <p:cNvPr id="267" name="Google Shape;267;p11"/>
          <p:cNvPicPr preferRelativeResize="0"/>
          <p:nvPr/>
        </p:nvPicPr>
        <p:blipFill rotWithShape="1">
          <a:blip r:embed="rId10">
            <a:alphaModFix/>
          </a:blip>
          <a:srcRect/>
          <a:stretch/>
        </p:blipFill>
        <p:spPr>
          <a:xfrm>
            <a:off x="4629658" y="3206085"/>
            <a:ext cx="1860493" cy="1860493"/>
          </a:xfrm>
          <a:prstGeom prst="rect">
            <a:avLst/>
          </a:prstGeom>
          <a:noFill/>
          <a:ln>
            <a:noFill/>
          </a:ln>
        </p:spPr>
      </p:pic>
      <p:pic>
        <p:nvPicPr>
          <p:cNvPr id="2" name="Audio 1">
            <a:hlinkClick r:id="" action="ppaction://media"/>
            <a:extLst>
              <a:ext uri="{FF2B5EF4-FFF2-40B4-BE49-F238E27FC236}">
                <a16:creationId xmlns:a16="http://schemas.microsoft.com/office/drawing/2014/main" id="{A6435A21-750B-4045-A3F4-3087C6A55F4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92"/>
    </mc:Choice>
    <mc:Fallback>
      <p:transition spd="slow" advTm="1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71"/>
        <p:cNvGrpSpPr/>
        <p:nvPr/>
      </p:nvGrpSpPr>
      <p:grpSpPr>
        <a:xfrm>
          <a:off x="0" y="0"/>
          <a:ext cx="0" cy="0"/>
          <a:chOff x="0" y="0"/>
          <a:chExt cx="0" cy="0"/>
        </a:xfrm>
      </p:grpSpPr>
      <p:sp>
        <p:nvSpPr>
          <p:cNvPr id="272" name="Google Shape;272;p12"/>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Preprocessing</a:t>
            </a:r>
            <a:endParaRPr sz="3000"/>
          </a:p>
        </p:txBody>
      </p:sp>
      <p:sp>
        <p:nvSpPr>
          <p:cNvPr id="273" name="Google Shape;273;p12"/>
          <p:cNvSpPr txBox="1"/>
          <p:nvPr/>
        </p:nvSpPr>
        <p:spPr>
          <a:xfrm>
            <a:off x="720003" y="1180179"/>
            <a:ext cx="3414900" cy="3863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2"/>
              </a:buClr>
              <a:buSzPts val="1400"/>
              <a:buFont typeface="Noto Sans Symbols"/>
              <a:buChar char="⮚"/>
            </a:pPr>
            <a:r>
              <a:rPr lang="en" sz="1400" b="0" i="0" u="none" strike="noStrike" cap="none">
                <a:solidFill>
                  <a:schemeClr val="lt2"/>
                </a:solidFill>
                <a:latin typeface="Fira Sans Condensed Light"/>
                <a:ea typeface="Fira Sans Condensed Light"/>
                <a:cs typeface="Fira Sans Condensed Light"/>
                <a:sym typeface="Fira Sans Condensed Light"/>
              </a:rPr>
              <a:t>Label encoded categorical features</a:t>
            </a:r>
            <a:endParaRPr sz="1400" b="0" i="0" u="none" strike="noStrike" cap="none">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a:solidFill>
                  <a:schemeClr val="lt2"/>
                </a:solidFill>
                <a:latin typeface="Fira Sans Condensed Light"/>
                <a:ea typeface="Fira Sans Condensed Light"/>
                <a:cs typeface="Fira Sans Condensed Light"/>
                <a:sym typeface="Fira Sans Condensed Light"/>
              </a:rPr>
              <a:t>Dropped observations where person supported third-party candidate or refused to answer</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Replaced non-answers with the mean response of the individual’s demographic group</a:t>
            </a:r>
            <a:endParaRPr/>
          </a:p>
          <a:p>
            <a:pPr marL="285750" marR="0" lvl="0" indent="-285750" algn="l" rtl="0">
              <a:lnSpc>
                <a:spcPct val="150000"/>
              </a:lnSpc>
              <a:spcBef>
                <a:spcPts val="0"/>
              </a:spcBef>
              <a:spcAft>
                <a:spcPts val="0"/>
              </a:spcAft>
              <a:buClr>
                <a:schemeClr val="lt2"/>
              </a:buClr>
              <a:buSzPts val="1400"/>
              <a:buFont typeface="Noto Sans Symbols"/>
              <a:buChar char="⮚"/>
            </a:pPr>
            <a:r>
              <a:rPr lang="en" sz="1400" b="0" i="0" u="none" strike="noStrike" cap="none">
                <a:solidFill>
                  <a:schemeClr val="lt2"/>
                </a:solidFill>
                <a:latin typeface="Fira Sans Condensed Light"/>
                <a:ea typeface="Fira Sans Condensed Light"/>
                <a:cs typeface="Fira Sans Condensed Light"/>
                <a:sym typeface="Fira Sans Condensed Light"/>
              </a:rPr>
              <a:t>Calculated feature importance</a:t>
            </a:r>
            <a:endParaRPr/>
          </a:p>
          <a:p>
            <a:pPr marL="285750" marR="0" lvl="0" indent="-285750" algn="l" rtl="0">
              <a:lnSpc>
                <a:spcPct val="150000"/>
              </a:lnSpc>
              <a:spcBef>
                <a:spcPts val="0"/>
              </a:spcBef>
              <a:spcAft>
                <a:spcPts val="0"/>
              </a:spcAft>
              <a:buClr>
                <a:schemeClr val="lt2"/>
              </a:buClr>
              <a:buSzPts val="1400"/>
              <a:buFont typeface="Noto Sans Symbols"/>
              <a:buChar char="⮚"/>
            </a:pPr>
            <a:r>
              <a:rPr lang="en" sz="1400" b="0" i="0" u="none" strike="noStrike" cap="none">
                <a:solidFill>
                  <a:schemeClr val="lt2"/>
                </a:solidFill>
                <a:latin typeface="Fira Sans Condensed Light"/>
                <a:ea typeface="Fira Sans Condensed Light"/>
                <a:cs typeface="Fira Sans Condensed Light"/>
                <a:sym typeface="Fira Sans Condensed Light"/>
              </a:rPr>
              <a:t>Dropped </a:t>
            </a:r>
            <a:r>
              <a:rPr lang="en">
                <a:solidFill>
                  <a:schemeClr val="lt2"/>
                </a:solidFill>
                <a:latin typeface="Fira Sans Condensed Light"/>
                <a:ea typeface="Fira Sans Condensed Light"/>
                <a:cs typeface="Fira Sans Condensed Light"/>
                <a:sym typeface="Fira Sans Condensed Light"/>
              </a:rPr>
              <a:t>features that were direct proxy for our target variable (“What is your view of Republicans?”, “Do you trust the presidency?”)</a:t>
            </a:r>
            <a:endParaRPr/>
          </a:p>
        </p:txBody>
      </p:sp>
      <p:grpSp>
        <p:nvGrpSpPr>
          <p:cNvPr id="274" name="Google Shape;274;p12"/>
          <p:cNvGrpSpPr/>
          <p:nvPr/>
        </p:nvGrpSpPr>
        <p:grpSpPr>
          <a:xfrm>
            <a:off x="4341555" y="1719133"/>
            <a:ext cx="4200484" cy="2369162"/>
            <a:chOff x="4359420" y="1774551"/>
            <a:chExt cx="4200484" cy="2369162"/>
          </a:xfrm>
        </p:grpSpPr>
        <p:pic>
          <p:nvPicPr>
            <p:cNvPr id="275" name="Google Shape;275;p12"/>
            <p:cNvPicPr preferRelativeResize="0"/>
            <p:nvPr/>
          </p:nvPicPr>
          <p:blipFill rotWithShape="1">
            <a:blip r:embed="rId6">
              <a:alphaModFix/>
            </a:blip>
            <a:srcRect/>
            <a:stretch/>
          </p:blipFill>
          <p:spPr>
            <a:xfrm>
              <a:off x="4359420" y="1774551"/>
              <a:ext cx="4200484" cy="2369162"/>
            </a:xfrm>
            <a:prstGeom prst="rect">
              <a:avLst/>
            </a:prstGeom>
            <a:noFill/>
            <a:ln>
              <a:noFill/>
            </a:ln>
          </p:spPr>
        </p:pic>
        <p:sp>
          <p:nvSpPr>
            <p:cNvPr id="276" name="Google Shape;276;p12"/>
            <p:cNvSpPr txBox="1"/>
            <p:nvPr/>
          </p:nvSpPr>
          <p:spPr>
            <a:xfrm>
              <a:off x="5825837" y="1834037"/>
              <a:ext cx="179416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00" b="0" i="0" u="none" strike="noStrike" cap="none">
                  <a:solidFill>
                    <a:srgbClr val="000000"/>
                  </a:solidFill>
                  <a:latin typeface="Arial"/>
                  <a:ea typeface="Arial"/>
                  <a:cs typeface="Arial"/>
                  <a:sym typeface="Arial"/>
                </a:rPr>
                <a:t>Feature Importance</a:t>
              </a:r>
              <a:endParaRPr/>
            </a:p>
          </p:txBody>
        </p:sp>
      </p:grpSp>
      <p:pic>
        <p:nvPicPr>
          <p:cNvPr id="2" name="Audio 1">
            <a:hlinkClick r:id="" action="ppaction://media"/>
            <a:extLst>
              <a:ext uri="{FF2B5EF4-FFF2-40B4-BE49-F238E27FC236}">
                <a16:creationId xmlns:a16="http://schemas.microsoft.com/office/drawing/2014/main" id="{4BCE9450-210C-4102-A0B0-1D01A6A1E0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560"/>
    </mc:Choice>
    <mc:Fallback>
      <p:transition spd="slow" advTm="39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80"/>
        <p:cNvGrpSpPr/>
        <p:nvPr/>
      </p:nvGrpSpPr>
      <p:grpSpPr>
        <a:xfrm>
          <a:off x="0" y="0"/>
          <a:ext cx="0" cy="0"/>
          <a:chOff x="0" y="0"/>
          <a:chExt cx="0" cy="0"/>
        </a:xfrm>
      </p:grpSpPr>
      <p:sp>
        <p:nvSpPr>
          <p:cNvPr id="281" name="Google Shape;281;p13"/>
          <p:cNvSpPr txBox="1">
            <a:spLocks noGrp="1"/>
          </p:cNvSpPr>
          <p:nvPr>
            <p:ph type="title"/>
          </p:nvPr>
        </p:nvSpPr>
        <p:spPr>
          <a:xfrm>
            <a:off x="0" y="969749"/>
            <a:ext cx="4647414"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Modeling</a:t>
            </a:r>
            <a:endParaRPr/>
          </a:p>
        </p:txBody>
      </p:sp>
      <p:sp>
        <p:nvSpPr>
          <p:cNvPr id="282" name="Google Shape;282;p13"/>
          <p:cNvSpPr txBox="1">
            <a:spLocks noGrp="1"/>
          </p:cNvSpPr>
          <p:nvPr>
            <p:ph type="title" idx="2"/>
          </p:nvPr>
        </p:nvSpPr>
        <p:spPr>
          <a:xfrm>
            <a:off x="4849170" y="1001125"/>
            <a:ext cx="2131378"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04</a:t>
            </a:r>
            <a:endParaRPr/>
          </a:p>
        </p:txBody>
      </p:sp>
      <p:cxnSp>
        <p:nvCxnSpPr>
          <p:cNvPr id="283" name="Google Shape;283;p13"/>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5" name="Audio 4">
            <a:hlinkClick r:id="" action="ppaction://media"/>
            <a:extLst>
              <a:ext uri="{FF2B5EF4-FFF2-40B4-BE49-F238E27FC236}">
                <a16:creationId xmlns:a16="http://schemas.microsoft.com/office/drawing/2014/main" id="{D2E6ADFA-C48E-404C-ACB8-841F5DDC2C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439"/>
    </mc:Choice>
    <mc:Fallback>
      <p:transition spd="slow" advTm="38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87"/>
        <p:cNvGrpSpPr/>
        <p:nvPr/>
      </p:nvGrpSpPr>
      <p:grpSpPr>
        <a:xfrm>
          <a:off x="0" y="0"/>
          <a:ext cx="0" cy="0"/>
          <a:chOff x="0" y="0"/>
          <a:chExt cx="0" cy="0"/>
        </a:xfrm>
      </p:grpSpPr>
      <p:sp>
        <p:nvSpPr>
          <p:cNvPr id="288" name="Google Shape;288;p14"/>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Random Forest Classifier</a:t>
            </a:r>
            <a:endParaRPr sz="3000"/>
          </a:p>
        </p:txBody>
      </p:sp>
      <p:sp>
        <p:nvSpPr>
          <p:cNvPr id="289" name="Google Shape;289;p14"/>
          <p:cNvSpPr txBox="1"/>
          <p:nvPr/>
        </p:nvSpPr>
        <p:spPr>
          <a:xfrm>
            <a:off x="503828" y="1998529"/>
            <a:ext cx="36492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u="sng" dirty="0">
                <a:solidFill>
                  <a:schemeClr val="lt2"/>
                </a:solidFill>
                <a:latin typeface="Rajdhani"/>
                <a:ea typeface="Rajdhani"/>
                <a:cs typeface="Rajdhani"/>
                <a:sym typeface="Rajdhani"/>
              </a:rPr>
              <a:t>Model 1 Specifications - Full Model</a:t>
            </a:r>
            <a:endParaRPr dirty="0"/>
          </a:p>
        </p:txBody>
      </p:sp>
      <p:cxnSp>
        <p:nvCxnSpPr>
          <p:cNvPr id="290" name="Google Shape;290;p14"/>
          <p:cNvCxnSpPr/>
          <p:nvPr/>
        </p:nvCxnSpPr>
        <p:spPr>
          <a:xfrm>
            <a:off x="437134" y="1950429"/>
            <a:ext cx="0" cy="408494"/>
          </a:xfrm>
          <a:prstGeom prst="straightConnector1">
            <a:avLst/>
          </a:prstGeom>
          <a:noFill/>
          <a:ln w="19050" cap="flat" cmpd="sng">
            <a:solidFill>
              <a:schemeClr val="lt2"/>
            </a:solidFill>
            <a:prstDash val="solid"/>
            <a:round/>
            <a:headEnd type="oval" w="med" len="med"/>
            <a:tailEnd type="oval" w="med" len="med"/>
          </a:ln>
        </p:spPr>
      </p:cxnSp>
      <p:sp>
        <p:nvSpPr>
          <p:cNvPr id="291" name="Google Shape;291;p14"/>
          <p:cNvSpPr txBox="1"/>
          <p:nvPr/>
        </p:nvSpPr>
        <p:spPr>
          <a:xfrm>
            <a:off x="620978" y="2286379"/>
            <a:ext cx="3414900" cy="954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Standard random forest classifier</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Trained on full dataset</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N estimators = 500</a:t>
            </a:r>
            <a:endParaRPr>
              <a:solidFill>
                <a:srgbClr val="FFFFFF"/>
              </a:solidFill>
            </a:endParaRPr>
          </a:p>
        </p:txBody>
      </p:sp>
      <p:pic>
        <p:nvPicPr>
          <p:cNvPr id="292" name="Google Shape;292;p14"/>
          <p:cNvPicPr preferRelativeResize="0"/>
          <p:nvPr/>
        </p:nvPicPr>
        <p:blipFill>
          <a:blip r:embed="rId6">
            <a:alphaModFix/>
          </a:blip>
          <a:stretch>
            <a:fillRect/>
          </a:stretch>
        </p:blipFill>
        <p:spPr>
          <a:xfrm>
            <a:off x="5120425" y="1200981"/>
            <a:ext cx="2854500" cy="1692219"/>
          </a:xfrm>
          <a:prstGeom prst="rect">
            <a:avLst/>
          </a:prstGeom>
          <a:noFill/>
          <a:ln>
            <a:noFill/>
          </a:ln>
        </p:spPr>
      </p:pic>
      <p:pic>
        <p:nvPicPr>
          <p:cNvPr id="293" name="Google Shape;293;p14"/>
          <p:cNvPicPr preferRelativeResize="0"/>
          <p:nvPr/>
        </p:nvPicPr>
        <p:blipFill>
          <a:blip r:embed="rId7">
            <a:alphaModFix/>
          </a:blip>
          <a:stretch>
            <a:fillRect/>
          </a:stretch>
        </p:blipFill>
        <p:spPr>
          <a:xfrm>
            <a:off x="5177149" y="3011650"/>
            <a:ext cx="2741050" cy="2055775"/>
          </a:xfrm>
          <a:prstGeom prst="rect">
            <a:avLst/>
          </a:prstGeom>
          <a:noFill/>
          <a:ln>
            <a:noFill/>
          </a:ln>
        </p:spPr>
      </p:pic>
      <p:pic>
        <p:nvPicPr>
          <p:cNvPr id="3" name="Audio 2">
            <a:hlinkClick r:id="" action="ppaction://media"/>
            <a:extLst>
              <a:ext uri="{FF2B5EF4-FFF2-40B4-BE49-F238E27FC236}">
                <a16:creationId xmlns:a16="http://schemas.microsoft.com/office/drawing/2014/main" id="{B43832F4-79A1-49B0-A7CF-D2709272D1F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515"/>
    </mc:Choice>
    <mc:Fallback>
      <p:transition spd="slow" advTm="3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97"/>
        <p:cNvGrpSpPr/>
        <p:nvPr/>
      </p:nvGrpSpPr>
      <p:grpSpPr>
        <a:xfrm>
          <a:off x="0" y="0"/>
          <a:ext cx="0" cy="0"/>
          <a:chOff x="0" y="0"/>
          <a:chExt cx="0" cy="0"/>
        </a:xfrm>
      </p:grpSpPr>
      <p:sp>
        <p:nvSpPr>
          <p:cNvPr id="298" name="Google Shape;298;gd162ed1a0c_1_2"/>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Random Forest Classifier</a:t>
            </a:r>
            <a:endParaRPr sz="3000"/>
          </a:p>
        </p:txBody>
      </p:sp>
      <p:sp>
        <p:nvSpPr>
          <p:cNvPr id="299" name="Google Shape;299;gd162ed1a0c_1_2"/>
          <p:cNvSpPr txBox="1"/>
          <p:nvPr/>
        </p:nvSpPr>
        <p:spPr>
          <a:xfrm>
            <a:off x="503000" y="2040675"/>
            <a:ext cx="35598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u="sng" dirty="0">
                <a:solidFill>
                  <a:schemeClr val="lt2"/>
                </a:solidFill>
                <a:latin typeface="Rajdhani"/>
                <a:ea typeface="Rajdhani"/>
                <a:cs typeface="Rajdhani"/>
                <a:sym typeface="Rajdhani"/>
              </a:rPr>
              <a:t>Model 2 Specifications: Slim Model</a:t>
            </a:r>
            <a:endParaRPr dirty="0"/>
          </a:p>
        </p:txBody>
      </p:sp>
      <p:cxnSp>
        <p:nvCxnSpPr>
          <p:cNvPr id="300" name="Google Shape;300;gd162ed1a0c_1_2"/>
          <p:cNvCxnSpPr/>
          <p:nvPr/>
        </p:nvCxnSpPr>
        <p:spPr>
          <a:xfrm>
            <a:off x="437134" y="1950429"/>
            <a:ext cx="0" cy="408600"/>
          </a:xfrm>
          <a:prstGeom prst="straightConnector1">
            <a:avLst/>
          </a:prstGeom>
          <a:noFill/>
          <a:ln w="19050" cap="flat" cmpd="sng">
            <a:solidFill>
              <a:schemeClr val="lt2"/>
            </a:solidFill>
            <a:prstDash val="solid"/>
            <a:round/>
            <a:headEnd type="oval" w="med" len="med"/>
            <a:tailEnd type="oval" w="med" len="med"/>
          </a:ln>
        </p:spPr>
      </p:cxnSp>
      <p:sp>
        <p:nvSpPr>
          <p:cNvPr id="301" name="Google Shape;301;gd162ed1a0c_1_2"/>
          <p:cNvSpPr txBox="1"/>
          <p:nvPr/>
        </p:nvSpPr>
        <p:spPr>
          <a:xfrm>
            <a:off x="620975" y="2286375"/>
            <a:ext cx="4281300" cy="1277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Standard random forest classifier</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Dropped top features</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Determined via feature importance calculation</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N estimators = 500</a:t>
            </a:r>
            <a:endParaRPr>
              <a:solidFill>
                <a:srgbClr val="FFFFFF"/>
              </a:solidFill>
              <a:latin typeface="Fira Sans Condensed"/>
              <a:ea typeface="Fira Sans Condensed"/>
              <a:cs typeface="Fira Sans Condensed"/>
              <a:sym typeface="Fira Sans Condensed"/>
            </a:endParaRPr>
          </a:p>
        </p:txBody>
      </p:sp>
      <p:pic>
        <p:nvPicPr>
          <p:cNvPr id="302" name="Google Shape;302;gd162ed1a0c_1_2"/>
          <p:cNvPicPr preferRelativeResize="0"/>
          <p:nvPr/>
        </p:nvPicPr>
        <p:blipFill>
          <a:blip r:embed="rId6">
            <a:alphaModFix/>
          </a:blip>
          <a:stretch>
            <a:fillRect/>
          </a:stretch>
        </p:blipFill>
        <p:spPr>
          <a:xfrm>
            <a:off x="5081201" y="1242000"/>
            <a:ext cx="2954764" cy="1646700"/>
          </a:xfrm>
          <a:prstGeom prst="rect">
            <a:avLst/>
          </a:prstGeom>
          <a:noFill/>
          <a:ln>
            <a:noFill/>
          </a:ln>
        </p:spPr>
      </p:pic>
      <p:pic>
        <p:nvPicPr>
          <p:cNvPr id="303" name="Google Shape;303;gd162ed1a0c_1_2"/>
          <p:cNvPicPr preferRelativeResize="0"/>
          <p:nvPr/>
        </p:nvPicPr>
        <p:blipFill>
          <a:blip r:embed="rId7">
            <a:alphaModFix/>
          </a:blip>
          <a:stretch>
            <a:fillRect/>
          </a:stretch>
        </p:blipFill>
        <p:spPr>
          <a:xfrm>
            <a:off x="5228800" y="3003475"/>
            <a:ext cx="2659574" cy="1994700"/>
          </a:xfrm>
          <a:prstGeom prst="rect">
            <a:avLst/>
          </a:prstGeom>
          <a:noFill/>
          <a:ln>
            <a:noFill/>
          </a:ln>
        </p:spPr>
      </p:pic>
      <p:pic>
        <p:nvPicPr>
          <p:cNvPr id="6" name="Audio 5">
            <a:hlinkClick r:id="" action="ppaction://media"/>
            <a:extLst>
              <a:ext uri="{FF2B5EF4-FFF2-40B4-BE49-F238E27FC236}">
                <a16:creationId xmlns:a16="http://schemas.microsoft.com/office/drawing/2014/main" id="{2EF6AC7E-3A4A-4638-A9DA-8690D9F456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85"/>
    </mc:Choice>
    <mc:Fallback>
      <p:transition spd="slow" advTm="2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07"/>
        <p:cNvGrpSpPr/>
        <p:nvPr/>
      </p:nvGrpSpPr>
      <p:grpSpPr>
        <a:xfrm>
          <a:off x="0" y="0"/>
          <a:ext cx="0" cy="0"/>
          <a:chOff x="0" y="0"/>
          <a:chExt cx="0" cy="0"/>
        </a:xfrm>
      </p:grpSpPr>
      <p:sp>
        <p:nvSpPr>
          <p:cNvPr id="308" name="Google Shape;308;gd162ed1a0c_1_22"/>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Gradient Boosting</a:t>
            </a:r>
            <a:r>
              <a:rPr lang="en" sz="3000"/>
              <a:t> Classifier</a:t>
            </a:r>
            <a:endParaRPr sz="3000"/>
          </a:p>
        </p:txBody>
      </p:sp>
      <p:sp>
        <p:nvSpPr>
          <p:cNvPr id="309" name="Google Shape;309;gd162ed1a0c_1_22"/>
          <p:cNvSpPr txBox="1"/>
          <p:nvPr/>
        </p:nvSpPr>
        <p:spPr>
          <a:xfrm>
            <a:off x="503828" y="2040679"/>
            <a:ext cx="36492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u="sng" dirty="0">
                <a:solidFill>
                  <a:schemeClr val="lt2"/>
                </a:solidFill>
                <a:latin typeface="Rajdhani"/>
                <a:ea typeface="Rajdhani"/>
                <a:cs typeface="Rajdhani"/>
                <a:sym typeface="Rajdhani"/>
              </a:rPr>
              <a:t>Model 3 Specifications - Full Model</a:t>
            </a:r>
            <a:endParaRPr dirty="0"/>
          </a:p>
        </p:txBody>
      </p:sp>
      <p:cxnSp>
        <p:nvCxnSpPr>
          <p:cNvPr id="310" name="Google Shape;310;gd162ed1a0c_1_22"/>
          <p:cNvCxnSpPr/>
          <p:nvPr/>
        </p:nvCxnSpPr>
        <p:spPr>
          <a:xfrm>
            <a:off x="437134" y="1950429"/>
            <a:ext cx="0" cy="408600"/>
          </a:xfrm>
          <a:prstGeom prst="straightConnector1">
            <a:avLst/>
          </a:prstGeom>
          <a:noFill/>
          <a:ln w="19050" cap="flat" cmpd="sng">
            <a:solidFill>
              <a:schemeClr val="lt2"/>
            </a:solidFill>
            <a:prstDash val="solid"/>
            <a:round/>
            <a:headEnd type="oval" w="med" len="med"/>
            <a:tailEnd type="oval" w="med" len="med"/>
          </a:ln>
        </p:spPr>
      </p:cxnSp>
      <p:sp>
        <p:nvSpPr>
          <p:cNvPr id="311" name="Google Shape;311;gd162ed1a0c_1_22"/>
          <p:cNvSpPr txBox="1"/>
          <p:nvPr/>
        </p:nvSpPr>
        <p:spPr>
          <a:xfrm>
            <a:off x="620978" y="2286379"/>
            <a:ext cx="3414900" cy="1277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Standard gradient boosting classifier</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Trained on full dataset</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N estimators = 500</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Learning rate = 0.05</a:t>
            </a:r>
            <a:endParaRPr>
              <a:solidFill>
                <a:srgbClr val="FFFFFF"/>
              </a:solidFill>
            </a:endParaRPr>
          </a:p>
        </p:txBody>
      </p:sp>
      <p:pic>
        <p:nvPicPr>
          <p:cNvPr id="312" name="Google Shape;312;gd162ed1a0c_1_22"/>
          <p:cNvPicPr preferRelativeResize="0"/>
          <p:nvPr/>
        </p:nvPicPr>
        <p:blipFill>
          <a:blip r:embed="rId6">
            <a:alphaModFix/>
          </a:blip>
          <a:stretch>
            <a:fillRect/>
          </a:stretch>
        </p:blipFill>
        <p:spPr>
          <a:xfrm>
            <a:off x="4934450" y="1331238"/>
            <a:ext cx="3057525" cy="1646875"/>
          </a:xfrm>
          <a:prstGeom prst="rect">
            <a:avLst/>
          </a:prstGeom>
          <a:noFill/>
          <a:ln>
            <a:noFill/>
          </a:ln>
        </p:spPr>
      </p:pic>
      <p:pic>
        <p:nvPicPr>
          <p:cNvPr id="3" name="Picture 2">
            <a:extLst>
              <a:ext uri="{FF2B5EF4-FFF2-40B4-BE49-F238E27FC236}">
                <a16:creationId xmlns:a16="http://schemas.microsoft.com/office/drawing/2014/main" id="{2BAA1A92-8D25-4C75-A30B-B473C6A22288}"/>
              </a:ext>
            </a:extLst>
          </p:cNvPr>
          <p:cNvPicPr>
            <a:picLocks noChangeAspect="1"/>
          </p:cNvPicPr>
          <p:nvPr/>
        </p:nvPicPr>
        <p:blipFill>
          <a:blip r:embed="rId7"/>
          <a:stretch>
            <a:fillRect/>
          </a:stretch>
        </p:blipFill>
        <p:spPr>
          <a:xfrm>
            <a:off x="5045287" y="3011699"/>
            <a:ext cx="2775605" cy="2081704"/>
          </a:xfrm>
          <a:prstGeom prst="rect">
            <a:avLst/>
          </a:prstGeom>
        </p:spPr>
      </p:pic>
      <p:pic>
        <p:nvPicPr>
          <p:cNvPr id="5" name="Audio 4">
            <a:hlinkClick r:id="" action="ppaction://media"/>
            <a:extLst>
              <a:ext uri="{FF2B5EF4-FFF2-40B4-BE49-F238E27FC236}">
                <a16:creationId xmlns:a16="http://schemas.microsoft.com/office/drawing/2014/main" id="{A782740A-2A75-4BA0-B83E-E1E6781F42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719"/>
    </mc:Choice>
    <mc:Fallback>
      <p:transition spd="slow" advTm="82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07"/>
        <p:cNvGrpSpPr/>
        <p:nvPr/>
      </p:nvGrpSpPr>
      <p:grpSpPr>
        <a:xfrm>
          <a:off x="0" y="0"/>
          <a:ext cx="0" cy="0"/>
          <a:chOff x="0" y="0"/>
          <a:chExt cx="0" cy="0"/>
        </a:xfrm>
      </p:grpSpPr>
      <p:sp>
        <p:nvSpPr>
          <p:cNvPr id="308" name="Google Shape;308;gd162ed1a0c_1_22"/>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Gradient Boosting</a:t>
            </a:r>
            <a:r>
              <a:rPr lang="en" sz="3000"/>
              <a:t> Classifier</a:t>
            </a:r>
            <a:endParaRPr sz="3000"/>
          </a:p>
        </p:txBody>
      </p:sp>
      <p:sp>
        <p:nvSpPr>
          <p:cNvPr id="309" name="Google Shape;309;gd162ed1a0c_1_22"/>
          <p:cNvSpPr txBox="1"/>
          <p:nvPr/>
        </p:nvSpPr>
        <p:spPr>
          <a:xfrm>
            <a:off x="503828" y="2040679"/>
            <a:ext cx="36492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u="sng" dirty="0">
                <a:solidFill>
                  <a:schemeClr val="lt2"/>
                </a:solidFill>
                <a:latin typeface="Rajdhani"/>
                <a:ea typeface="Rajdhani"/>
                <a:cs typeface="Rajdhani"/>
                <a:sym typeface="Rajdhani"/>
              </a:rPr>
              <a:t>Model 4 Specifications - Slim Model</a:t>
            </a:r>
            <a:endParaRPr dirty="0"/>
          </a:p>
        </p:txBody>
      </p:sp>
      <p:cxnSp>
        <p:nvCxnSpPr>
          <p:cNvPr id="310" name="Google Shape;310;gd162ed1a0c_1_22"/>
          <p:cNvCxnSpPr/>
          <p:nvPr/>
        </p:nvCxnSpPr>
        <p:spPr>
          <a:xfrm>
            <a:off x="437134" y="1950429"/>
            <a:ext cx="0" cy="408600"/>
          </a:xfrm>
          <a:prstGeom prst="straightConnector1">
            <a:avLst/>
          </a:prstGeom>
          <a:noFill/>
          <a:ln w="19050" cap="flat" cmpd="sng">
            <a:solidFill>
              <a:schemeClr val="lt2"/>
            </a:solidFill>
            <a:prstDash val="solid"/>
            <a:round/>
            <a:headEnd type="oval" w="med" len="med"/>
            <a:tailEnd type="oval" w="med" len="med"/>
          </a:ln>
        </p:spPr>
      </p:cxnSp>
      <p:sp>
        <p:nvSpPr>
          <p:cNvPr id="311" name="Google Shape;311;gd162ed1a0c_1_22"/>
          <p:cNvSpPr txBox="1"/>
          <p:nvPr/>
        </p:nvSpPr>
        <p:spPr>
          <a:xfrm>
            <a:off x="620978" y="2286379"/>
            <a:ext cx="3414900" cy="1277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FFFFFF"/>
              </a:buClr>
              <a:buSzPts val="1400"/>
              <a:buFont typeface="Noto Sans Symbols"/>
              <a:buChar char="⮚"/>
            </a:pPr>
            <a:r>
              <a:rPr lang="en">
                <a:solidFill>
                  <a:schemeClr val="lt2"/>
                </a:solidFill>
                <a:latin typeface="Fira Sans Condensed Light"/>
                <a:ea typeface="Fira Sans Condensed Light"/>
                <a:cs typeface="Fira Sans Condensed Light"/>
                <a:sym typeface="Fira Sans Condensed Light"/>
              </a:rPr>
              <a:t>Standard gradient boosting classifier</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Trained on full dataset</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N estimators = 500</a:t>
            </a:r>
            <a:endParaRPr>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rgbClr val="FFFFFF"/>
              </a:buClr>
              <a:buSzPts val="1400"/>
              <a:buChar char="⮚"/>
            </a:pPr>
            <a:r>
              <a:rPr lang="en">
                <a:solidFill>
                  <a:schemeClr val="lt2"/>
                </a:solidFill>
                <a:latin typeface="Fira Sans Condensed Light"/>
                <a:ea typeface="Fira Sans Condensed Light"/>
                <a:cs typeface="Fira Sans Condensed Light"/>
                <a:sym typeface="Fira Sans Condensed Light"/>
              </a:rPr>
              <a:t>Learning rate = 0.05</a:t>
            </a:r>
            <a:endParaRPr>
              <a:solidFill>
                <a:srgbClr val="FFFFFF"/>
              </a:solidFill>
            </a:endParaRPr>
          </a:p>
        </p:txBody>
      </p:sp>
      <p:pic>
        <p:nvPicPr>
          <p:cNvPr id="3" name="Picture 2">
            <a:extLst>
              <a:ext uri="{FF2B5EF4-FFF2-40B4-BE49-F238E27FC236}">
                <a16:creationId xmlns:a16="http://schemas.microsoft.com/office/drawing/2014/main" id="{6E9D3723-2856-47E5-B0F5-D3D04E7208B8}"/>
              </a:ext>
            </a:extLst>
          </p:cNvPr>
          <p:cNvPicPr>
            <a:picLocks noChangeAspect="1"/>
          </p:cNvPicPr>
          <p:nvPr/>
        </p:nvPicPr>
        <p:blipFill>
          <a:blip r:embed="rId6"/>
          <a:stretch>
            <a:fillRect/>
          </a:stretch>
        </p:blipFill>
        <p:spPr>
          <a:xfrm>
            <a:off x="4794539" y="1323402"/>
            <a:ext cx="2998643" cy="1635007"/>
          </a:xfrm>
          <a:prstGeom prst="rect">
            <a:avLst/>
          </a:prstGeom>
        </p:spPr>
      </p:pic>
      <p:pic>
        <p:nvPicPr>
          <p:cNvPr id="5" name="Picture 4">
            <a:extLst>
              <a:ext uri="{FF2B5EF4-FFF2-40B4-BE49-F238E27FC236}">
                <a16:creationId xmlns:a16="http://schemas.microsoft.com/office/drawing/2014/main" id="{33759470-DD40-495C-9198-664C6C5E5BE8}"/>
              </a:ext>
            </a:extLst>
          </p:cNvPr>
          <p:cNvPicPr>
            <a:picLocks noChangeAspect="1"/>
          </p:cNvPicPr>
          <p:nvPr/>
        </p:nvPicPr>
        <p:blipFill>
          <a:blip r:embed="rId7"/>
          <a:stretch>
            <a:fillRect/>
          </a:stretch>
        </p:blipFill>
        <p:spPr>
          <a:xfrm>
            <a:off x="4918796" y="2989279"/>
            <a:ext cx="2750127" cy="2062595"/>
          </a:xfrm>
          <a:prstGeom prst="rect">
            <a:avLst/>
          </a:prstGeom>
        </p:spPr>
      </p:pic>
      <p:pic>
        <p:nvPicPr>
          <p:cNvPr id="7" name="Audio 6">
            <a:hlinkClick r:id="" action="ppaction://media"/>
            <a:extLst>
              <a:ext uri="{FF2B5EF4-FFF2-40B4-BE49-F238E27FC236}">
                <a16:creationId xmlns:a16="http://schemas.microsoft.com/office/drawing/2014/main" id="{C08B53B4-4B2D-499A-B45D-1D77E26351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19288419"/>
      </p:ext>
    </p:extLst>
  </p:cSld>
  <p:clrMapOvr>
    <a:masterClrMapping/>
  </p:clrMapOvr>
  <mc:AlternateContent xmlns:mc="http://schemas.openxmlformats.org/markup-compatibility/2006">
    <mc:Choice xmlns:p14="http://schemas.microsoft.com/office/powerpoint/2010/main" Requires="p14">
      <p:transition spd="slow" p14:dur="2000" advTm="33121"/>
    </mc:Choice>
    <mc:Fallback>
      <p:transition spd="slow" advTm="3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17"/>
        <p:cNvGrpSpPr/>
        <p:nvPr/>
      </p:nvGrpSpPr>
      <p:grpSpPr>
        <a:xfrm>
          <a:off x="0" y="0"/>
          <a:ext cx="0" cy="0"/>
          <a:chOff x="0" y="0"/>
          <a:chExt cx="0" cy="0"/>
        </a:xfrm>
      </p:grpSpPr>
      <p:sp>
        <p:nvSpPr>
          <p:cNvPr id="318" name="Google Shape;318;p15"/>
          <p:cNvSpPr txBox="1">
            <a:spLocks noGrp="1"/>
          </p:cNvSpPr>
          <p:nvPr>
            <p:ph type="title"/>
          </p:nvPr>
        </p:nvSpPr>
        <p:spPr>
          <a:xfrm>
            <a:off x="0" y="969749"/>
            <a:ext cx="4647414"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Results</a:t>
            </a:r>
            <a:endParaRPr/>
          </a:p>
        </p:txBody>
      </p:sp>
      <p:sp>
        <p:nvSpPr>
          <p:cNvPr id="319" name="Google Shape;319;p15"/>
          <p:cNvSpPr txBox="1">
            <a:spLocks noGrp="1"/>
          </p:cNvSpPr>
          <p:nvPr>
            <p:ph type="title" idx="2"/>
          </p:nvPr>
        </p:nvSpPr>
        <p:spPr>
          <a:xfrm>
            <a:off x="4849170" y="1001125"/>
            <a:ext cx="2131378"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05</a:t>
            </a:r>
            <a:endParaRPr/>
          </a:p>
        </p:txBody>
      </p:sp>
      <p:cxnSp>
        <p:nvCxnSpPr>
          <p:cNvPr id="320" name="Google Shape;320;p15"/>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835D86BA-25BB-4D5E-B4EC-E8825468D6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74"/>
    </mc:Choice>
    <mc:Fallback>
      <p:transition spd="slow" advTm="7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24"/>
        <p:cNvGrpSpPr/>
        <p:nvPr/>
      </p:nvGrpSpPr>
      <p:grpSpPr>
        <a:xfrm>
          <a:off x="0" y="0"/>
          <a:ext cx="0" cy="0"/>
          <a:chOff x="0" y="0"/>
          <a:chExt cx="0" cy="0"/>
        </a:xfrm>
      </p:grpSpPr>
      <p:sp>
        <p:nvSpPr>
          <p:cNvPr id="325" name="Google Shape;325;gd162ed1a0c_1_36"/>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Model Comparison</a:t>
            </a:r>
            <a:endParaRPr sz="3000"/>
          </a:p>
        </p:txBody>
      </p:sp>
      <p:graphicFrame>
        <p:nvGraphicFramePr>
          <p:cNvPr id="326" name="Google Shape;326;gd162ed1a0c_1_36"/>
          <p:cNvGraphicFramePr/>
          <p:nvPr>
            <p:extLst>
              <p:ext uri="{D42A27DB-BD31-4B8C-83A1-F6EECF244321}">
                <p14:modId xmlns:p14="http://schemas.microsoft.com/office/powerpoint/2010/main" val="3733973872"/>
              </p:ext>
            </p:extLst>
          </p:nvPr>
        </p:nvGraphicFramePr>
        <p:xfrm>
          <a:off x="807400" y="2095525"/>
          <a:ext cx="7529200" cy="2050925"/>
        </p:xfrm>
        <a:graphic>
          <a:graphicData uri="http://schemas.openxmlformats.org/drawingml/2006/table">
            <a:tbl>
              <a:tblPr>
                <a:noFill/>
                <a:tableStyleId>{413344E2-F4BB-4A0D-97D3-BFE919C64B39}</a:tableStyleId>
              </a:tblPr>
              <a:tblGrid>
                <a:gridCol w="1882300">
                  <a:extLst>
                    <a:ext uri="{9D8B030D-6E8A-4147-A177-3AD203B41FA5}">
                      <a16:colId xmlns:a16="http://schemas.microsoft.com/office/drawing/2014/main" val="20000"/>
                    </a:ext>
                  </a:extLst>
                </a:gridCol>
                <a:gridCol w="1882300">
                  <a:extLst>
                    <a:ext uri="{9D8B030D-6E8A-4147-A177-3AD203B41FA5}">
                      <a16:colId xmlns:a16="http://schemas.microsoft.com/office/drawing/2014/main" val="20001"/>
                    </a:ext>
                  </a:extLst>
                </a:gridCol>
                <a:gridCol w="1882300">
                  <a:extLst>
                    <a:ext uri="{9D8B030D-6E8A-4147-A177-3AD203B41FA5}">
                      <a16:colId xmlns:a16="http://schemas.microsoft.com/office/drawing/2014/main" val="20002"/>
                    </a:ext>
                  </a:extLst>
                </a:gridCol>
                <a:gridCol w="1882300">
                  <a:extLst>
                    <a:ext uri="{9D8B030D-6E8A-4147-A177-3AD203B41FA5}">
                      <a16:colId xmlns:a16="http://schemas.microsoft.com/office/drawing/2014/main" val="20003"/>
                    </a:ext>
                  </a:extLst>
                </a:gridCol>
              </a:tblGrid>
              <a:tr h="895225">
                <a:tc>
                  <a:txBody>
                    <a:bodyPr/>
                    <a:lstStyle/>
                    <a:p>
                      <a:pPr marL="0" marR="0" lvl="0" indent="0" algn="ctr" rtl="0">
                        <a:lnSpc>
                          <a:spcPct val="100000"/>
                        </a:lnSpc>
                        <a:spcBef>
                          <a:spcPts val="0"/>
                        </a:spcBef>
                        <a:spcAft>
                          <a:spcPts val="0"/>
                        </a:spcAft>
                        <a:buClr>
                          <a:srgbClr val="000000"/>
                        </a:buClr>
                        <a:buSzPts val="3000"/>
                        <a:buFont typeface="Arial"/>
                        <a:buNone/>
                      </a:pPr>
                      <a:r>
                        <a:rPr lang="en" b="1" dirty="0">
                          <a:solidFill>
                            <a:schemeClr val="lt2"/>
                          </a:solidFill>
                          <a:latin typeface="Fira Sans Condensed"/>
                          <a:ea typeface="Fira Sans Condensed"/>
                          <a:cs typeface="Fira Sans Condensed"/>
                          <a:sym typeface="Fira Sans Condensed"/>
                        </a:rPr>
                        <a:t>Model 1</a:t>
                      </a:r>
                      <a:endParaRPr b="1" dirty="0">
                        <a:solidFill>
                          <a:schemeClr val="lt2"/>
                        </a:solidFill>
                        <a:latin typeface="Fira Sans Condensed"/>
                        <a:ea typeface="Fira Sans Condensed"/>
                        <a:cs typeface="Fira Sans Condensed"/>
                        <a:sym typeface="Fira Sans Condensed"/>
                      </a:endParaRPr>
                    </a:p>
                    <a:p>
                      <a:pPr marL="0" marR="0" lvl="0" indent="0" algn="ctr" rtl="0">
                        <a:lnSpc>
                          <a:spcPct val="100000"/>
                        </a:lnSpc>
                        <a:spcBef>
                          <a:spcPts val="0"/>
                        </a:spcBef>
                        <a:spcAft>
                          <a:spcPts val="0"/>
                        </a:spcAft>
                        <a:buClr>
                          <a:srgbClr val="000000"/>
                        </a:buClr>
                        <a:buSzPts val="3000"/>
                        <a:buFont typeface="Arial"/>
                        <a:buNone/>
                      </a:pPr>
                      <a:r>
                        <a:rPr lang="en" b="1" dirty="0">
                          <a:solidFill>
                            <a:schemeClr val="lt2"/>
                          </a:solidFill>
                          <a:latin typeface="Fira Sans Condensed"/>
                          <a:ea typeface="Fira Sans Condensed"/>
                          <a:cs typeface="Fira Sans Condensed"/>
                          <a:sym typeface="Fira Sans Condensed"/>
                        </a:rPr>
                        <a:t>Random Forest - Full Model</a:t>
                      </a:r>
                      <a:endParaRPr b="1" dirty="0">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Model 2</a:t>
                      </a:r>
                      <a:endParaRPr b="1">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Random Forest - Slim Model</a:t>
                      </a:r>
                      <a:endParaRPr b="1">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 b="1" dirty="0">
                          <a:solidFill>
                            <a:schemeClr val="lt2"/>
                          </a:solidFill>
                          <a:latin typeface="Fira Sans Condensed"/>
                          <a:ea typeface="Fira Sans Condensed"/>
                          <a:cs typeface="Fira Sans Condensed"/>
                          <a:sym typeface="Fira Sans Condensed"/>
                        </a:rPr>
                        <a:t>Model 3</a:t>
                      </a:r>
                      <a:endParaRPr b="1" dirty="0">
                        <a:solidFill>
                          <a:schemeClr val="lt2"/>
                        </a:solidFill>
                        <a:latin typeface="Fira Sans Condensed"/>
                        <a:ea typeface="Fira Sans Condensed"/>
                        <a:cs typeface="Fira Sans Condensed"/>
                        <a:sym typeface="Fira Sans Condensed"/>
                      </a:endParaRPr>
                    </a:p>
                    <a:p>
                      <a:pPr marL="0" marR="0" lvl="0" indent="0" algn="ctr" rtl="0">
                        <a:lnSpc>
                          <a:spcPct val="100000"/>
                        </a:lnSpc>
                        <a:spcBef>
                          <a:spcPts val="0"/>
                        </a:spcBef>
                        <a:spcAft>
                          <a:spcPts val="0"/>
                        </a:spcAft>
                        <a:buClr>
                          <a:srgbClr val="000000"/>
                        </a:buClr>
                        <a:buSzPts val="3000"/>
                        <a:buFont typeface="Arial"/>
                        <a:buNone/>
                      </a:pPr>
                      <a:r>
                        <a:rPr lang="en" b="1" dirty="0">
                          <a:solidFill>
                            <a:schemeClr val="lt2"/>
                          </a:solidFill>
                          <a:latin typeface="Fira Sans Condensed"/>
                          <a:ea typeface="Fira Sans Condensed"/>
                          <a:cs typeface="Fira Sans Condensed"/>
                          <a:sym typeface="Fira Sans Condensed"/>
                        </a:rPr>
                        <a:t>Gradient Boosting - Full Model</a:t>
                      </a:r>
                      <a:endParaRPr b="1" dirty="0">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Model 4 </a:t>
                      </a:r>
                      <a:endParaRPr b="1">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Gradient Boosting - Slim Model</a:t>
                      </a:r>
                      <a:endParaRPr b="1">
                        <a:solidFill>
                          <a:schemeClr val="lt2"/>
                        </a:solidFill>
                        <a:latin typeface="Fira Sans Condensed"/>
                        <a:ea typeface="Fira Sans Condensed"/>
                        <a:cs typeface="Fira Sans Condensed"/>
                        <a:sym typeface="Fira Sans Condense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extLst>
                  <a:ext uri="{0D108BD9-81ED-4DB2-BD59-A6C34878D82A}">
                    <a16:rowId xmlns:a16="http://schemas.microsoft.com/office/drawing/2014/main" val="10000"/>
                  </a:ext>
                </a:extLst>
              </a:tr>
              <a:tr h="1155700">
                <a:tc>
                  <a:txBody>
                    <a:bodyPr/>
                    <a:lstStyle/>
                    <a:p>
                      <a:pPr marL="0" marR="0" lvl="0" indent="0" algn="l" rtl="0">
                        <a:lnSpc>
                          <a:spcPct val="100000"/>
                        </a:lnSpc>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F1-score: 0.98</a:t>
                      </a:r>
                      <a:endParaRPr>
                        <a:solidFill>
                          <a:schemeClr val="lt2"/>
                        </a:solidFill>
                        <a:latin typeface="Fira Sans Condensed Light"/>
                        <a:ea typeface="Fira Sans Condensed Light"/>
                        <a:cs typeface="Fira Sans Condensed Light"/>
                        <a:sym typeface="Fira Sans Condensed Light"/>
                      </a:endParaRPr>
                    </a:p>
                    <a:p>
                      <a:pPr marL="0" marR="0" lvl="0" indent="0" algn="l" rtl="0">
                        <a:lnSpc>
                          <a:spcPct val="100000"/>
                        </a:lnSpc>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Accuracy score: 0.97</a:t>
                      </a:r>
                      <a:endParaRPr>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lvl="0" indent="0" algn="l" rtl="0">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F1-score: 0.93</a:t>
                      </a:r>
                      <a:endParaRPr>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Accuracy score: 0.93</a:t>
                      </a:r>
                      <a:endParaRPr>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lvl="0" indent="0" algn="l" rtl="0">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F1-score: 0.97</a:t>
                      </a:r>
                      <a:endParaRPr>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Clr>
                          <a:srgbClr val="000000"/>
                        </a:buClr>
                        <a:buSzPts val="1400"/>
                        <a:buFont typeface="Arial"/>
                        <a:buNone/>
                      </a:pPr>
                      <a:r>
                        <a:rPr lang="en">
                          <a:solidFill>
                            <a:schemeClr val="lt2"/>
                          </a:solidFill>
                          <a:latin typeface="Fira Sans Condensed Light"/>
                          <a:ea typeface="Fira Sans Condensed Light"/>
                          <a:cs typeface="Fira Sans Condensed Light"/>
                          <a:sym typeface="Fira Sans Condensed Light"/>
                        </a:rPr>
                        <a:t>Accuracy score: 0.97</a:t>
                      </a:r>
                      <a:endParaRPr>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tc>
                  <a:txBody>
                    <a:bodyPr/>
                    <a:lstStyle/>
                    <a:p>
                      <a:pPr marL="0" lvl="0" indent="0" algn="l" rtl="0">
                        <a:spcBef>
                          <a:spcPts val="0"/>
                        </a:spcBef>
                        <a:spcAft>
                          <a:spcPts val="0"/>
                        </a:spcAft>
                        <a:buClr>
                          <a:srgbClr val="000000"/>
                        </a:buClr>
                        <a:buSzPts val="1400"/>
                        <a:buFont typeface="Arial"/>
                        <a:buNone/>
                      </a:pPr>
                      <a:r>
                        <a:rPr lang="en" dirty="0">
                          <a:solidFill>
                            <a:schemeClr val="lt2"/>
                          </a:solidFill>
                          <a:latin typeface="Fira Sans Condensed Light"/>
                          <a:ea typeface="Fira Sans Condensed Light"/>
                          <a:cs typeface="Fira Sans Condensed Light"/>
                          <a:sym typeface="Fira Sans Condensed Light"/>
                        </a:rPr>
                        <a:t>F1-score: 0.50</a:t>
                      </a:r>
                      <a:endParaRPr dirty="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Clr>
                          <a:srgbClr val="000000"/>
                        </a:buClr>
                        <a:buSzPts val="1400"/>
                        <a:buFont typeface="Arial"/>
                        <a:buNone/>
                      </a:pPr>
                      <a:r>
                        <a:rPr lang="en" dirty="0">
                          <a:solidFill>
                            <a:schemeClr val="lt2"/>
                          </a:solidFill>
                          <a:latin typeface="Fira Sans Condensed Light"/>
                          <a:ea typeface="Fira Sans Condensed Light"/>
                          <a:cs typeface="Fira Sans Condensed Light"/>
                          <a:sym typeface="Fira Sans Condensed Light"/>
                        </a:rPr>
                        <a:t>Accuracy score: 0.51</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270"/>
                      </a:schemeClr>
                    </a:solidFill>
                  </a:tcPr>
                </a:tc>
                <a:extLst>
                  <a:ext uri="{0D108BD9-81ED-4DB2-BD59-A6C34878D82A}">
                    <a16:rowId xmlns:a16="http://schemas.microsoft.com/office/drawing/2014/main" val="10001"/>
                  </a:ext>
                </a:extLst>
              </a:tr>
            </a:tbl>
          </a:graphicData>
        </a:graphic>
      </p:graphicFrame>
      <p:pic>
        <p:nvPicPr>
          <p:cNvPr id="2" name="Audio 1">
            <a:hlinkClick r:id="" action="ppaction://media"/>
            <a:extLst>
              <a:ext uri="{FF2B5EF4-FFF2-40B4-BE49-F238E27FC236}">
                <a16:creationId xmlns:a16="http://schemas.microsoft.com/office/drawing/2014/main" id="{A4A1DDEE-12A6-4AAB-A312-C8BB436CB2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48"/>
    </mc:Choice>
    <mc:Fallback>
      <p:transition spd="slow" advTm="1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200356" y="892855"/>
            <a:ext cx="2537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Introduction</a:t>
            </a:r>
            <a:endParaRPr/>
          </a:p>
        </p:txBody>
      </p:sp>
      <p:sp>
        <p:nvSpPr>
          <p:cNvPr id="105" name="Google Shape;105;p2"/>
          <p:cNvSpPr txBox="1">
            <a:spLocks noGrp="1"/>
          </p:cNvSpPr>
          <p:nvPr>
            <p:ph type="subTitle" idx="3"/>
          </p:nvPr>
        </p:nvSpPr>
        <p:spPr>
          <a:xfrm>
            <a:off x="3077484" y="234858"/>
            <a:ext cx="2989032" cy="64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200"/>
              <a:buNone/>
            </a:pPr>
            <a:r>
              <a:rPr lang="en" sz="3000" b="1" dirty="0">
                <a:latin typeface="Rajdhani"/>
                <a:ea typeface="Rajdhani"/>
                <a:cs typeface="Rajdhani"/>
                <a:sym typeface="Rajdhani"/>
              </a:rPr>
              <a:t>Table of Contents</a:t>
            </a:r>
            <a:endParaRPr sz="3000" b="1" dirty="0">
              <a:latin typeface="Rajdhani"/>
              <a:ea typeface="Rajdhani"/>
              <a:cs typeface="Rajdhani"/>
              <a:sym typeface="Rajdhani"/>
            </a:endParaRPr>
          </a:p>
        </p:txBody>
      </p:sp>
      <p:sp>
        <p:nvSpPr>
          <p:cNvPr id="106" name="Google Shape;106;p2"/>
          <p:cNvSpPr txBox="1">
            <a:spLocks noGrp="1"/>
          </p:cNvSpPr>
          <p:nvPr>
            <p:ph type="title" idx="9"/>
          </p:nvPr>
        </p:nvSpPr>
        <p:spPr>
          <a:xfrm>
            <a:off x="613955" y="903992"/>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01</a:t>
            </a:r>
            <a:endParaRPr/>
          </a:p>
        </p:txBody>
      </p:sp>
      <p:cxnSp>
        <p:nvCxnSpPr>
          <p:cNvPr id="107" name="Google Shape;107;p2"/>
          <p:cNvCxnSpPr/>
          <p:nvPr/>
        </p:nvCxnSpPr>
        <p:spPr>
          <a:xfrm>
            <a:off x="1213955" y="879544"/>
            <a:ext cx="0" cy="421500"/>
          </a:xfrm>
          <a:prstGeom prst="straightConnector1">
            <a:avLst/>
          </a:prstGeom>
          <a:noFill/>
          <a:ln w="19050" cap="flat" cmpd="sng">
            <a:solidFill>
              <a:schemeClr val="lt2"/>
            </a:solidFill>
            <a:prstDash val="solid"/>
            <a:round/>
            <a:headEnd type="oval" w="med" len="med"/>
            <a:tailEnd type="oval" w="med" len="med"/>
          </a:ln>
        </p:spPr>
      </p:cxnSp>
      <p:sp>
        <p:nvSpPr>
          <p:cNvPr id="108" name="Google Shape;108;p2"/>
          <p:cNvSpPr txBox="1"/>
          <p:nvPr/>
        </p:nvSpPr>
        <p:spPr>
          <a:xfrm>
            <a:off x="1209894" y="1448825"/>
            <a:ext cx="25371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i="0" u="none" strike="noStrike" cap="none">
                <a:solidFill>
                  <a:schemeClr val="lt2"/>
                </a:solidFill>
                <a:latin typeface="Rajdhani"/>
                <a:ea typeface="Rajdhani"/>
                <a:cs typeface="Rajdhani"/>
                <a:sym typeface="Rajdhani"/>
              </a:rPr>
              <a:t>Dataset Overview</a:t>
            </a:r>
            <a:endParaRPr/>
          </a:p>
        </p:txBody>
      </p:sp>
      <p:sp>
        <p:nvSpPr>
          <p:cNvPr id="109" name="Google Shape;109;p2"/>
          <p:cNvSpPr txBox="1"/>
          <p:nvPr/>
        </p:nvSpPr>
        <p:spPr>
          <a:xfrm>
            <a:off x="613955" y="1466458"/>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a:solidFill>
                  <a:schemeClr val="lt2"/>
                </a:solidFill>
                <a:latin typeface="Rajdhani"/>
                <a:ea typeface="Rajdhani"/>
                <a:cs typeface="Rajdhani"/>
                <a:sym typeface="Rajdhani"/>
              </a:rPr>
              <a:t>02</a:t>
            </a:r>
            <a:endParaRPr/>
          </a:p>
        </p:txBody>
      </p:sp>
      <p:cxnSp>
        <p:nvCxnSpPr>
          <p:cNvPr id="110" name="Google Shape;110;p2"/>
          <p:cNvCxnSpPr/>
          <p:nvPr/>
        </p:nvCxnSpPr>
        <p:spPr>
          <a:xfrm>
            <a:off x="1213955" y="1442010"/>
            <a:ext cx="0" cy="421500"/>
          </a:xfrm>
          <a:prstGeom prst="straightConnector1">
            <a:avLst/>
          </a:prstGeom>
          <a:noFill/>
          <a:ln w="19050" cap="flat" cmpd="sng">
            <a:solidFill>
              <a:schemeClr val="lt2"/>
            </a:solidFill>
            <a:prstDash val="solid"/>
            <a:round/>
            <a:headEnd type="oval" w="med" len="med"/>
            <a:tailEnd type="oval" w="med" len="med"/>
          </a:ln>
        </p:spPr>
      </p:cxnSp>
      <p:sp>
        <p:nvSpPr>
          <p:cNvPr id="111" name="Google Shape;111;p2"/>
          <p:cNvSpPr txBox="1"/>
          <p:nvPr/>
        </p:nvSpPr>
        <p:spPr>
          <a:xfrm>
            <a:off x="1200356" y="2028924"/>
            <a:ext cx="29889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i="0" u="none" strike="noStrike" cap="none" dirty="0">
                <a:solidFill>
                  <a:schemeClr val="lt2"/>
                </a:solidFill>
                <a:latin typeface="Rajdhani"/>
                <a:ea typeface="Rajdhani"/>
                <a:cs typeface="Rajdhani"/>
                <a:sym typeface="Rajdhani"/>
              </a:rPr>
              <a:t>EDA &amp; Preprocessing</a:t>
            </a:r>
            <a:endParaRPr dirty="0"/>
          </a:p>
        </p:txBody>
      </p:sp>
      <p:sp>
        <p:nvSpPr>
          <p:cNvPr id="112" name="Google Shape;112;p2"/>
          <p:cNvSpPr txBox="1"/>
          <p:nvPr/>
        </p:nvSpPr>
        <p:spPr>
          <a:xfrm>
            <a:off x="613955" y="2040061"/>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dirty="0">
                <a:solidFill>
                  <a:schemeClr val="lt2"/>
                </a:solidFill>
                <a:latin typeface="Rajdhani"/>
                <a:ea typeface="Rajdhani"/>
                <a:cs typeface="Rajdhani"/>
                <a:sym typeface="Rajdhani"/>
              </a:rPr>
              <a:t>03</a:t>
            </a:r>
            <a:endParaRPr dirty="0"/>
          </a:p>
        </p:txBody>
      </p:sp>
      <p:cxnSp>
        <p:nvCxnSpPr>
          <p:cNvPr id="113" name="Google Shape;113;p2"/>
          <p:cNvCxnSpPr/>
          <p:nvPr/>
        </p:nvCxnSpPr>
        <p:spPr>
          <a:xfrm>
            <a:off x="1213955" y="2015613"/>
            <a:ext cx="0" cy="421500"/>
          </a:xfrm>
          <a:prstGeom prst="straightConnector1">
            <a:avLst/>
          </a:prstGeom>
          <a:noFill/>
          <a:ln w="19050" cap="flat" cmpd="sng">
            <a:solidFill>
              <a:schemeClr val="lt2"/>
            </a:solidFill>
            <a:prstDash val="solid"/>
            <a:round/>
            <a:headEnd type="oval" w="med" len="med"/>
            <a:tailEnd type="oval" w="med" len="med"/>
          </a:ln>
        </p:spPr>
      </p:cxnSp>
      <p:sp>
        <p:nvSpPr>
          <p:cNvPr id="114" name="Google Shape;114;p2"/>
          <p:cNvSpPr txBox="1"/>
          <p:nvPr/>
        </p:nvSpPr>
        <p:spPr>
          <a:xfrm>
            <a:off x="1196295" y="2613664"/>
            <a:ext cx="25371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i="0" u="none" strike="noStrike" cap="none">
                <a:solidFill>
                  <a:schemeClr val="lt2"/>
                </a:solidFill>
                <a:latin typeface="Rajdhani"/>
                <a:ea typeface="Rajdhani"/>
                <a:cs typeface="Rajdhani"/>
                <a:sym typeface="Rajdhani"/>
              </a:rPr>
              <a:t>Modeling</a:t>
            </a:r>
            <a:endParaRPr/>
          </a:p>
        </p:txBody>
      </p:sp>
      <p:sp>
        <p:nvSpPr>
          <p:cNvPr id="115" name="Google Shape;115;p2"/>
          <p:cNvSpPr txBox="1"/>
          <p:nvPr/>
        </p:nvSpPr>
        <p:spPr>
          <a:xfrm>
            <a:off x="609894" y="2624801"/>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a:solidFill>
                  <a:schemeClr val="lt2"/>
                </a:solidFill>
                <a:latin typeface="Rajdhani"/>
                <a:ea typeface="Rajdhani"/>
                <a:cs typeface="Rajdhani"/>
                <a:sym typeface="Rajdhani"/>
              </a:rPr>
              <a:t>04</a:t>
            </a:r>
            <a:endParaRPr/>
          </a:p>
        </p:txBody>
      </p:sp>
      <p:cxnSp>
        <p:nvCxnSpPr>
          <p:cNvPr id="116" name="Google Shape;116;p2"/>
          <p:cNvCxnSpPr/>
          <p:nvPr/>
        </p:nvCxnSpPr>
        <p:spPr>
          <a:xfrm>
            <a:off x="1209894" y="2600353"/>
            <a:ext cx="0" cy="421500"/>
          </a:xfrm>
          <a:prstGeom prst="straightConnector1">
            <a:avLst/>
          </a:prstGeom>
          <a:noFill/>
          <a:ln w="19050" cap="flat" cmpd="sng">
            <a:solidFill>
              <a:schemeClr val="lt2"/>
            </a:solidFill>
            <a:prstDash val="solid"/>
            <a:round/>
            <a:headEnd type="oval" w="med" len="med"/>
            <a:tailEnd type="oval" w="med" len="med"/>
          </a:ln>
        </p:spPr>
      </p:cxnSp>
      <p:sp>
        <p:nvSpPr>
          <p:cNvPr id="117" name="Google Shape;117;p2"/>
          <p:cNvSpPr txBox="1"/>
          <p:nvPr/>
        </p:nvSpPr>
        <p:spPr>
          <a:xfrm>
            <a:off x="1196295" y="3209541"/>
            <a:ext cx="25371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i="0" u="none" strike="noStrike" cap="none">
                <a:solidFill>
                  <a:schemeClr val="lt2"/>
                </a:solidFill>
                <a:latin typeface="Rajdhani"/>
                <a:ea typeface="Rajdhani"/>
                <a:cs typeface="Rajdhani"/>
                <a:sym typeface="Rajdhani"/>
              </a:rPr>
              <a:t>Results</a:t>
            </a:r>
            <a:endParaRPr/>
          </a:p>
        </p:txBody>
      </p:sp>
      <p:sp>
        <p:nvSpPr>
          <p:cNvPr id="118" name="Google Shape;118;p2"/>
          <p:cNvSpPr txBox="1"/>
          <p:nvPr/>
        </p:nvSpPr>
        <p:spPr>
          <a:xfrm>
            <a:off x="609894" y="3220678"/>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a:solidFill>
                  <a:schemeClr val="lt2"/>
                </a:solidFill>
                <a:latin typeface="Rajdhani"/>
                <a:ea typeface="Rajdhani"/>
                <a:cs typeface="Rajdhani"/>
                <a:sym typeface="Rajdhani"/>
              </a:rPr>
              <a:t>05</a:t>
            </a:r>
            <a:endParaRPr/>
          </a:p>
        </p:txBody>
      </p:sp>
      <p:cxnSp>
        <p:nvCxnSpPr>
          <p:cNvPr id="119" name="Google Shape;119;p2"/>
          <p:cNvCxnSpPr/>
          <p:nvPr/>
        </p:nvCxnSpPr>
        <p:spPr>
          <a:xfrm>
            <a:off x="1209894" y="3196230"/>
            <a:ext cx="0" cy="421500"/>
          </a:xfrm>
          <a:prstGeom prst="straightConnector1">
            <a:avLst/>
          </a:prstGeom>
          <a:noFill/>
          <a:ln w="19050" cap="flat" cmpd="sng">
            <a:solidFill>
              <a:schemeClr val="lt2"/>
            </a:solidFill>
            <a:prstDash val="solid"/>
            <a:round/>
            <a:headEnd type="oval" w="med" len="med"/>
            <a:tailEnd type="oval" w="med" len="med"/>
          </a:ln>
        </p:spPr>
      </p:cxnSp>
      <p:sp>
        <p:nvSpPr>
          <p:cNvPr id="120" name="Google Shape;120;p2"/>
          <p:cNvSpPr txBox="1"/>
          <p:nvPr/>
        </p:nvSpPr>
        <p:spPr>
          <a:xfrm>
            <a:off x="1196295" y="3747099"/>
            <a:ext cx="25371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i="0" u="none" strike="noStrike" cap="none">
                <a:solidFill>
                  <a:schemeClr val="lt2"/>
                </a:solidFill>
                <a:latin typeface="Rajdhani"/>
                <a:ea typeface="Rajdhani"/>
                <a:cs typeface="Rajdhani"/>
                <a:sym typeface="Rajdhani"/>
              </a:rPr>
              <a:t>Conclusion</a:t>
            </a:r>
            <a:endParaRPr/>
          </a:p>
        </p:txBody>
      </p:sp>
      <p:sp>
        <p:nvSpPr>
          <p:cNvPr id="121" name="Google Shape;121;p2"/>
          <p:cNvSpPr txBox="1"/>
          <p:nvPr/>
        </p:nvSpPr>
        <p:spPr>
          <a:xfrm>
            <a:off x="609894" y="3758236"/>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a:solidFill>
                  <a:schemeClr val="lt2"/>
                </a:solidFill>
                <a:latin typeface="Rajdhani"/>
                <a:ea typeface="Rajdhani"/>
                <a:cs typeface="Rajdhani"/>
                <a:sym typeface="Rajdhani"/>
              </a:rPr>
              <a:t>06</a:t>
            </a:r>
            <a:endParaRPr/>
          </a:p>
        </p:txBody>
      </p:sp>
      <p:cxnSp>
        <p:nvCxnSpPr>
          <p:cNvPr id="122" name="Google Shape;122;p2"/>
          <p:cNvCxnSpPr/>
          <p:nvPr/>
        </p:nvCxnSpPr>
        <p:spPr>
          <a:xfrm>
            <a:off x="1209894" y="3733788"/>
            <a:ext cx="0" cy="421500"/>
          </a:xfrm>
          <a:prstGeom prst="straightConnector1">
            <a:avLst/>
          </a:prstGeom>
          <a:noFill/>
          <a:ln w="19050" cap="flat" cmpd="sng">
            <a:solidFill>
              <a:schemeClr val="lt2"/>
            </a:solidFill>
            <a:prstDash val="solid"/>
            <a:round/>
            <a:headEnd type="oval" w="med" len="med"/>
            <a:tailEnd type="oval" w="med" len="med"/>
          </a:ln>
        </p:spPr>
      </p:cxnSp>
      <p:grpSp>
        <p:nvGrpSpPr>
          <p:cNvPr id="123" name="Google Shape;123;p2"/>
          <p:cNvGrpSpPr/>
          <p:nvPr/>
        </p:nvGrpSpPr>
        <p:grpSpPr>
          <a:xfrm>
            <a:off x="4695988" y="1848672"/>
            <a:ext cx="3477771" cy="1682893"/>
            <a:chOff x="834100" y="3642869"/>
            <a:chExt cx="1259483" cy="628426"/>
          </a:xfrm>
        </p:grpSpPr>
        <p:sp>
          <p:nvSpPr>
            <p:cNvPr id="124" name="Google Shape;124;p2"/>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5" name="Google Shape;125;p2"/>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6" name="Google Shape;126;p2"/>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7" name="Google Shape;127;p2"/>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8" name="Google Shape;128;p2"/>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29" name="Google Shape;129;p2"/>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0" name="Google Shape;130;p2"/>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1" name="Google Shape;131;p2"/>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2" name="Google Shape;132;p2"/>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3" name="Google Shape;133;p2"/>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4" name="Google Shape;134;p2"/>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5" name="Google Shape;135;p2"/>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6" name="Google Shape;136;p2"/>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7" name="Google Shape;137;p2"/>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8" name="Google Shape;138;p2"/>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9" name="Google Shape;139;p2"/>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0" name="Google Shape;140;p2"/>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1" name="Google Shape;141;p2"/>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2" name="Google Shape;142;p2"/>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3" name="Google Shape;143;p2"/>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4" name="Google Shape;144;p2"/>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5" name="Google Shape;145;p2"/>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6" name="Google Shape;146;p2"/>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7" name="Google Shape;147;p2"/>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48" name="Google Shape;148;p2"/>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nvGrpSpPr>
            <p:cNvPr id="149" name="Google Shape;149;p2"/>
            <p:cNvGrpSpPr/>
            <p:nvPr/>
          </p:nvGrpSpPr>
          <p:grpSpPr>
            <a:xfrm>
              <a:off x="1360364" y="3847835"/>
              <a:ext cx="208119" cy="224359"/>
              <a:chOff x="1360769" y="3847100"/>
              <a:chExt cx="208119" cy="224359"/>
            </a:xfrm>
          </p:grpSpPr>
          <p:sp>
            <p:nvSpPr>
              <p:cNvPr id="150" name="Google Shape;150;p2"/>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1" name="Google Shape;151;p2"/>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2" name="Google Shape;152;p2"/>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3" name="Google Shape;153;p2"/>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4" name="Google Shape;154;p2"/>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5" name="Google Shape;155;p2"/>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6" name="Google Shape;156;p2"/>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7" name="Google Shape;157;p2"/>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8" name="Google Shape;158;p2"/>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59" name="Google Shape;159;p2"/>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0" name="Google Shape;160;p2"/>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1" name="Google Shape;161;p2"/>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2" name="Google Shape;162;p2"/>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3" name="Google Shape;163;p2"/>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4" name="Google Shape;164;p2"/>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5" name="Google Shape;165;p2"/>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6" name="Google Shape;166;p2"/>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7" name="Google Shape;167;p2"/>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8" name="Google Shape;168;p2"/>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69" name="Google Shape;169;p2"/>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170" name="Google Shape;170;p2"/>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1" name="Google Shape;171;p2"/>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2" name="Google Shape;172;p2"/>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3" name="Google Shape;173;p2"/>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4" name="Google Shape;174;p2"/>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5" name="Google Shape;175;p2"/>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6" name="Google Shape;176;p2"/>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7" name="Google Shape;177;p2"/>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8" name="Google Shape;178;p2"/>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79" name="Google Shape;179;p2"/>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80" name="Google Shape;180;p2"/>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81" name="Google Shape;181;p2"/>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82" name="Google Shape;182;p2"/>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83" name="Google Shape;183;p2"/>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grpSp>
      <p:sp>
        <p:nvSpPr>
          <p:cNvPr id="184" name="Google Shape;184;p2"/>
          <p:cNvSpPr txBox="1"/>
          <p:nvPr/>
        </p:nvSpPr>
        <p:spPr>
          <a:xfrm>
            <a:off x="1200351" y="4260225"/>
            <a:ext cx="3123900" cy="421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2"/>
              </a:buClr>
              <a:buSzPts val="1400"/>
              <a:buFont typeface="Rajdhani"/>
              <a:buNone/>
            </a:pPr>
            <a:r>
              <a:rPr lang="en" sz="2400" b="1">
                <a:solidFill>
                  <a:schemeClr val="lt2"/>
                </a:solidFill>
                <a:latin typeface="Rajdhani"/>
                <a:ea typeface="Rajdhani"/>
                <a:cs typeface="Rajdhani"/>
                <a:sym typeface="Rajdhani"/>
              </a:rPr>
              <a:t>GUI Demonstration</a:t>
            </a:r>
            <a:endParaRPr/>
          </a:p>
        </p:txBody>
      </p:sp>
      <p:sp>
        <p:nvSpPr>
          <p:cNvPr id="185" name="Google Shape;185;p2"/>
          <p:cNvSpPr txBox="1"/>
          <p:nvPr/>
        </p:nvSpPr>
        <p:spPr>
          <a:xfrm>
            <a:off x="613944" y="4271361"/>
            <a:ext cx="600000" cy="421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lt2"/>
              </a:buClr>
              <a:buSzPts val="4800"/>
              <a:buFont typeface="Rajdhani"/>
              <a:buNone/>
            </a:pPr>
            <a:r>
              <a:rPr lang="en" sz="2400" b="1" i="0" u="none" strike="noStrike" cap="none">
                <a:solidFill>
                  <a:schemeClr val="lt2"/>
                </a:solidFill>
                <a:latin typeface="Rajdhani"/>
                <a:ea typeface="Rajdhani"/>
                <a:cs typeface="Rajdhani"/>
                <a:sym typeface="Rajdhani"/>
              </a:rPr>
              <a:t>0</a:t>
            </a:r>
            <a:r>
              <a:rPr lang="en" sz="2400" b="1">
                <a:solidFill>
                  <a:schemeClr val="lt2"/>
                </a:solidFill>
                <a:latin typeface="Rajdhani"/>
                <a:ea typeface="Rajdhani"/>
                <a:cs typeface="Rajdhani"/>
                <a:sym typeface="Rajdhani"/>
              </a:rPr>
              <a:t>7</a:t>
            </a:r>
            <a:endParaRPr/>
          </a:p>
        </p:txBody>
      </p:sp>
      <p:cxnSp>
        <p:nvCxnSpPr>
          <p:cNvPr id="186" name="Google Shape;186;p2"/>
          <p:cNvCxnSpPr/>
          <p:nvPr/>
        </p:nvCxnSpPr>
        <p:spPr>
          <a:xfrm>
            <a:off x="1213944" y="4246913"/>
            <a:ext cx="0" cy="4215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C3C15392-CCE6-4C8E-A00C-E017B465D4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75"/>
    </mc:Choice>
    <mc:Fallback xmlns="">
      <p:transition spd="slow" advTm="25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30"/>
        <p:cNvGrpSpPr/>
        <p:nvPr/>
      </p:nvGrpSpPr>
      <p:grpSpPr>
        <a:xfrm>
          <a:off x="0" y="0"/>
          <a:ext cx="0" cy="0"/>
          <a:chOff x="0" y="0"/>
          <a:chExt cx="0" cy="0"/>
        </a:xfrm>
      </p:grpSpPr>
      <p:sp>
        <p:nvSpPr>
          <p:cNvPr id="331" name="Google Shape;331;gd162ed1a0c_1_46"/>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Model Comparison</a:t>
            </a:r>
            <a:endParaRPr sz="3000"/>
          </a:p>
        </p:txBody>
      </p:sp>
      <p:grpSp>
        <p:nvGrpSpPr>
          <p:cNvPr id="332" name="Google Shape;332;gd162ed1a0c_1_46"/>
          <p:cNvGrpSpPr/>
          <p:nvPr/>
        </p:nvGrpSpPr>
        <p:grpSpPr>
          <a:xfrm>
            <a:off x="1773616" y="1424276"/>
            <a:ext cx="5596763" cy="2979048"/>
            <a:chOff x="3913765" y="3641905"/>
            <a:chExt cx="1522804" cy="750560"/>
          </a:xfrm>
        </p:grpSpPr>
        <p:grpSp>
          <p:nvGrpSpPr>
            <p:cNvPr id="333" name="Google Shape;333;gd162ed1a0c_1_46"/>
            <p:cNvGrpSpPr/>
            <p:nvPr/>
          </p:nvGrpSpPr>
          <p:grpSpPr>
            <a:xfrm>
              <a:off x="3913765" y="3997002"/>
              <a:ext cx="1522804" cy="395463"/>
              <a:chOff x="3913765" y="3997002"/>
              <a:chExt cx="1522804" cy="395463"/>
            </a:xfrm>
          </p:grpSpPr>
          <p:grpSp>
            <p:nvGrpSpPr>
              <p:cNvPr id="334" name="Google Shape;334;gd162ed1a0c_1_46"/>
              <p:cNvGrpSpPr/>
              <p:nvPr/>
            </p:nvGrpSpPr>
            <p:grpSpPr>
              <a:xfrm>
                <a:off x="3913765" y="4138659"/>
                <a:ext cx="507602" cy="253806"/>
                <a:chOff x="3913765" y="4138659"/>
                <a:chExt cx="507602" cy="253806"/>
              </a:xfrm>
            </p:grpSpPr>
            <p:sp>
              <p:nvSpPr>
                <p:cNvPr id="335" name="Google Shape;335;gd162ed1a0c_1_46"/>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gd162ed1a0c_1_46"/>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grpSp>
            <p:nvGrpSpPr>
              <p:cNvPr id="337" name="Google Shape;337;gd162ed1a0c_1_46"/>
              <p:cNvGrpSpPr/>
              <p:nvPr/>
            </p:nvGrpSpPr>
            <p:grpSpPr>
              <a:xfrm>
                <a:off x="4421361" y="3997002"/>
                <a:ext cx="507618" cy="395463"/>
                <a:chOff x="4421361" y="3997002"/>
                <a:chExt cx="507618" cy="395463"/>
              </a:xfrm>
            </p:grpSpPr>
            <p:sp>
              <p:nvSpPr>
                <p:cNvPr id="338" name="Google Shape;338;gd162ed1a0c_1_46"/>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gd162ed1a0c_1_46"/>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 name="Google Shape;340;gd162ed1a0c_1_46"/>
              <p:cNvGrpSpPr/>
              <p:nvPr/>
            </p:nvGrpSpPr>
            <p:grpSpPr>
              <a:xfrm>
                <a:off x="4928973" y="4189418"/>
                <a:ext cx="507596" cy="203047"/>
                <a:chOff x="4928973" y="4189418"/>
                <a:chExt cx="507596" cy="203047"/>
              </a:xfrm>
            </p:grpSpPr>
            <p:sp>
              <p:nvSpPr>
                <p:cNvPr id="341" name="Google Shape;341;gd162ed1a0c_1_46"/>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gd162ed1a0c_1_46"/>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3" name="Google Shape;343;gd162ed1a0c_1_46"/>
            <p:cNvGrpSpPr/>
            <p:nvPr/>
          </p:nvGrpSpPr>
          <p:grpSpPr>
            <a:xfrm>
              <a:off x="4482186" y="3641905"/>
              <a:ext cx="397605" cy="349784"/>
              <a:chOff x="2906375" y="1159725"/>
              <a:chExt cx="1860575" cy="1636800"/>
            </a:xfrm>
          </p:grpSpPr>
          <p:sp>
            <p:nvSpPr>
              <p:cNvPr id="344" name="Google Shape;344;gd162ed1a0c_1_46"/>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d162ed1a0c_1_46"/>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d162ed1a0c_1_46"/>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d162ed1a0c_1_46"/>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8" name="Google Shape;348;gd162ed1a0c_1_46"/>
          <p:cNvSpPr txBox="1"/>
          <p:nvPr/>
        </p:nvSpPr>
        <p:spPr>
          <a:xfrm>
            <a:off x="3624150" y="3327425"/>
            <a:ext cx="1895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Model 1</a:t>
            </a:r>
            <a:endParaRPr b="1">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Clr>
                <a:srgbClr val="000000"/>
              </a:buClr>
              <a:buSzPts val="3000"/>
              <a:buFont typeface="Arial"/>
              <a:buNone/>
            </a:pPr>
            <a:r>
              <a:rPr lang="en" b="1">
                <a:solidFill>
                  <a:schemeClr val="lt2"/>
                </a:solidFill>
                <a:latin typeface="Fira Sans Condensed"/>
                <a:ea typeface="Fira Sans Condensed"/>
                <a:cs typeface="Fira Sans Condensed"/>
                <a:sym typeface="Fira Sans Condensed"/>
              </a:rPr>
              <a:t>Random Forest - Full Model</a:t>
            </a:r>
            <a:endParaRPr b="1">
              <a:solidFill>
                <a:schemeClr val="lt2"/>
              </a:solidFill>
              <a:latin typeface="Fira Sans Condensed"/>
              <a:ea typeface="Fira Sans Condensed"/>
              <a:cs typeface="Fira Sans Condensed"/>
              <a:sym typeface="Fira Sans Condensed"/>
            </a:endParaRPr>
          </a:p>
        </p:txBody>
      </p:sp>
      <p:sp>
        <p:nvSpPr>
          <p:cNvPr id="349" name="Google Shape;349;gd162ed1a0c_1_46"/>
          <p:cNvSpPr txBox="1"/>
          <p:nvPr/>
        </p:nvSpPr>
        <p:spPr>
          <a:xfrm>
            <a:off x="1823550" y="3793750"/>
            <a:ext cx="180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2"/>
                </a:solidFill>
                <a:latin typeface="Fira Sans Condensed"/>
                <a:ea typeface="Fira Sans Condensed"/>
                <a:cs typeface="Fira Sans Condensed"/>
                <a:sym typeface="Fira Sans Condensed"/>
              </a:rPr>
              <a:t>Model 3</a:t>
            </a:r>
            <a:endParaRPr sz="1000" b="1">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Clr>
                <a:srgbClr val="000000"/>
              </a:buClr>
              <a:buSzPts val="3000"/>
              <a:buFont typeface="Arial"/>
              <a:buNone/>
            </a:pPr>
            <a:r>
              <a:rPr lang="en" sz="1000" b="1">
                <a:solidFill>
                  <a:schemeClr val="lt2"/>
                </a:solidFill>
                <a:latin typeface="Fira Sans Condensed"/>
                <a:ea typeface="Fira Sans Condensed"/>
                <a:cs typeface="Fira Sans Condensed"/>
                <a:sym typeface="Fira Sans Condensed"/>
              </a:rPr>
              <a:t>Gradient Boosting - Full Model</a:t>
            </a:r>
            <a:endParaRPr sz="600" b="1">
              <a:solidFill>
                <a:schemeClr val="lt2"/>
              </a:solidFill>
              <a:latin typeface="Rajdhani"/>
              <a:ea typeface="Rajdhani"/>
              <a:cs typeface="Rajdhani"/>
              <a:sym typeface="Rajdhani"/>
            </a:endParaRPr>
          </a:p>
        </p:txBody>
      </p:sp>
      <p:sp>
        <p:nvSpPr>
          <p:cNvPr id="350" name="Google Shape;350;gd162ed1a0c_1_46"/>
          <p:cNvSpPr txBox="1"/>
          <p:nvPr/>
        </p:nvSpPr>
        <p:spPr>
          <a:xfrm>
            <a:off x="5519850" y="3845400"/>
            <a:ext cx="180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2"/>
                </a:solidFill>
                <a:latin typeface="Fira Sans Condensed"/>
                <a:ea typeface="Fira Sans Condensed"/>
                <a:cs typeface="Fira Sans Condensed"/>
                <a:sym typeface="Fira Sans Condensed"/>
              </a:rPr>
              <a:t>Model 2</a:t>
            </a:r>
            <a:endParaRPr sz="1000" b="1">
              <a:solidFill>
                <a:schemeClr val="lt2"/>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sz="1000" b="1">
                <a:solidFill>
                  <a:schemeClr val="lt2"/>
                </a:solidFill>
                <a:latin typeface="Fira Sans Condensed"/>
                <a:ea typeface="Fira Sans Condensed"/>
                <a:cs typeface="Fira Sans Condensed"/>
                <a:sym typeface="Fira Sans Condensed"/>
              </a:rPr>
              <a:t>Random Forest - Slim Model</a:t>
            </a:r>
            <a:endParaRPr sz="1000" b="1">
              <a:solidFill>
                <a:schemeClr val="lt2"/>
              </a:solidFill>
              <a:latin typeface="Fira Sans Condensed"/>
              <a:ea typeface="Fira Sans Condensed"/>
              <a:cs typeface="Fira Sans Condensed"/>
              <a:sym typeface="Fira Sans Condensed"/>
            </a:endParaRPr>
          </a:p>
        </p:txBody>
      </p:sp>
      <p:pic>
        <p:nvPicPr>
          <p:cNvPr id="4" name="Audio 3">
            <a:hlinkClick r:id="" action="ppaction://media"/>
            <a:extLst>
              <a:ext uri="{FF2B5EF4-FFF2-40B4-BE49-F238E27FC236}">
                <a16:creationId xmlns:a16="http://schemas.microsoft.com/office/drawing/2014/main" id="{9B8287A1-FE01-495E-B06A-139E16F172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77"/>
    </mc:Choice>
    <mc:Fallback>
      <p:transition spd="slow" advTm="7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54"/>
        <p:cNvGrpSpPr/>
        <p:nvPr/>
      </p:nvGrpSpPr>
      <p:grpSpPr>
        <a:xfrm>
          <a:off x="0" y="0"/>
          <a:ext cx="0" cy="0"/>
          <a:chOff x="0" y="0"/>
          <a:chExt cx="0" cy="0"/>
        </a:xfrm>
      </p:grpSpPr>
      <p:sp>
        <p:nvSpPr>
          <p:cNvPr id="355" name="Google Shape;355;p16"/>
          <p:cNvSpPr txBox="1">
            <a:spLocks noGrp="1"/>
          </p:cNvSpPr>
          <p:nvPr>
            <p:ph type="title"/>
          </p:nvPr>
        </p:nvSpPr>
        <p:spPr>
          <a:xfrm>
            <a:off x="0" y="969749"/>
            <a:ext cx="4647414"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Conclusion</a:t>
            </a:r>
            <a:endParaRPr/>
          </a:p>
        </p:txBody>
      </p:sp>
      <p:sp>
        <p:nvSpPr>
          <p:cNvPr id="356" name="Google Shape;356;p16"/>
          <p:cNvSpPr txBox="1">
            <a:spLocks noGrp="1"/>
          </p:cNvSpPr>
          <p:nvPr>
            <p:ph type="title" idx="2"/>
          </p:nvPr>
        </p:nvSpPr>
        <p:spPr>
          <a:xfrm>
            <a:off x="4849170" y="1001125"/>
            <a:ext cx="2131378"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06</a:t>
            </a:r>
            <a:endParaRPr/>
          </a:p>
        </p:txBody>
      </p:sp>
      <p:cxnSp>
        <p:nvCxnSpPr>
          <p:cNvPr id="357" name="Google Shape;357;p16"/>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4" name="Audio 3">
            <a:hlinkClick r:id="" action="ppaction://media"/>
            <a:extLst>
              <a:ext uri="{FF2B5EF4-FFF2-40B4-BE49-F238E27FC236}">
                <a16:creationId xmlns:a16="http://schemas.microsoft.com/office/drawing/2014/main" id="{D0A4E51C-5607-4ABF-97B3-A73D48A4DD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16"/>
    </mc:Choice>
    <mc:Fallback>
      <p:transition spd="slow" advTm="5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d162ed1a0c_0_0"/>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Conclusion</a:t>
            </a:r>
            <a:endParaRPr sz="3000"/>
          </a:p>
        </p:txBody>
      </p:sp>
      <p:sp>
        <p:nvSpPr>
          <p:cNvPr id="363" name="Google Shape;363;gd162ed1a0c_0_0"/>
          <p:cNvSpPr txBox="1"/>
          <p:nvPr/>
        </p:nvSpPr>
        <p:spPr>
          <a:xfrm>
            <a:off x="622455" y="1289109"/>
            <a:ext cx="5429700" cy="3540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2"/>
              </a:buClr>
              <a:buSzPts val="1400"/>
              <a:buFont typeface="Noto Sans Symbols"/>
              <a:buChar char="⮚"/>
            </a:pPr>
            <a:r>
              <a:rPr lang="en" dirty="0">
                <a:solidFill>
                  <a:schemeClr val="lt2"/>
                </a:solidFill>
                <a:latin typeface="Fira Sans Condensed Light"/>
                <a:ea typeface="Fira Sans Condensed Light"/>
                <a:cs typeface="Fira Sans Condensed Light"/>
                <a:sym typeface="Fira Sans Condensed Light"/>
              </a:rPr>
              <a:t>Using FiveThirtyEight survey data, we decided to predict who voters would vote for president based on their survey answers</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We conducted exploratory data analysis to better understand the group of voters and make sure the classes were balanced</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We preprocessed our data - label encoding, dropping columns and observations</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We fit both random forest and gradient boosting models, and we ran on “full” and “slim” feature sets</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We saw extremely high accuracy and f1 scores</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Random forest did better than gradient boosting, and “full” feature models did better than “slim” feature models</a:t>
            </a:r>
            <a:endParaRPr dirty="0">
              <a:solidFill>
                <a:schemeClr val="lt2"/>
              </a:solidFill>
              <a:latin typeface="Fira Sans Condensed Light"/>
              <a:ea typeface="Fira Sans Condensed Light"/>
              <a:cs typeface="Fira Sans Condensed Light"/>
              <a:sym typeface="Fira Sans Condensed Light"/>
            </a:endParaRPr>
          </a:p>
        </p:txBody>
      </p:sp>
      <p:pic>
        <p:nvPicPr>
          <p:cNvPr id="2" name="Audio 1">
            <a:hlinkClick r:id="" action="ppaction://media"/>
            <a:extLst>
              <a:ext uri="{FF2B5EF4-FFF2-40B4-BE49-F238E27FC236}">
                <a16:creationId xmlns:a16="http://schemas.microsoft.com/office/drawing/2014/main" id="{646202C6-7251-4468-8DAC-8C45E7D833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657"/>
    </mc:Choice>
    <mc:Fallback xmlns="">
      <p:transition spd="slow" advTm="205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d162ed1a0c_1_122"/>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Caveats</a:t>
            </a:r>
            <a:endParaRPr sz="3000"/>
          </a:p>
        </p:txBody>
      </p:sp>
      <p:sp>
        <p:nvSpPr>
          <p:cNvPr id="369" name="Google Shape;369;gd162ed1a0c_1_122"/>
          <p:cNvSpPr txBox="1"/>
          <p:nvPr/>
        </p:nvSpPr>
        <p:spPr>
          <a:xfrm>
            <a:off x="622450" y="1149801"/>
            <a:ext cx="5429700" cy="4040400"/>
          </a:xfrm>
          <a:prstGeom prst="rect">
            <a:avLst/>
          </a:prstGeom>
          <a:noFill/>
          <a:ln>
            <a:noFill/>
          </a:ln>
        </p:spPr>
        <p:txBody>
          <a:bodyPr spcFirstLastPara="1" wrap="square" lIns="91425" tIns="45700" rIns="91425" bIns="45700" anchor="t" anchorCtr="0">
            <a:spAutoFit/>
          </a:bodyPr>
          <a:lstStyle/>
          <a:p>
            <a:pPr marL="285750" marR="0" lvl="0" indent="-282575" algn="l" rtl="0">
              <a:lnSpc>
                <a:spcPct val="150000"/>
              </a:lnSpc>
              <a:spcBef>
                <a:spcPts val="0"/>
              </a:spcBef>
              <a:spcAft>
                <a:spcPts val="0"/>
              </a:spcAft>
              <a:buClr>
                <a:schemeClr val="lt2"/>
              </a:buClr>
              <a:buSzPts val="1350"/>
              <a:buFont typeface="Noto Sans Symbols"/>
              <a:buChar char="⮚"/>
            </a:pPr>
            <a:r>
              <a:rPr lang="en" sz="1350">
                <a:solidFill>
                  <a:schemeClr val="lt2"/>
                </a:solidFill>
                <a:latin typeface="Fira Sans Condensed Light"/>
                <a:ea typeface="Fira Sans Condensed Light"/>
                <a:cs typeface="Fira Sans Condensed Light"/>
                <a:sym typeface="Fira Sans Condensed Light"/>
              </a:rPr>
              <a:t>Although our models had high accuracy, the impact of our work is limited. Knowing how someone votes based on their opinion of Democrats and Republicans, view of police, view of systemic racism, etc. is not a novel finding.  Predicting elections involves deciding how individuals will vote, while having much less information than we do here, as well as trying to predict turnout rates. A small, controlled sample cannot substitute for this.</a:t>
            </a:r>
            <a:endParaRPr sz="1350">
              <a:solidFill>
                <a:schemeClr val="lt2"/>
              </a:solidFill>
              <a:latin typeface="Fira Sans Condensed Light"/>
              <a:ea typeface="Fira Sans Condensed Light"/>
              <a:cs typeface="Fira Sans Condensed Light"/>
              <a:sym typeface="Fira Sans Condensed Light"/>
            </a:endParaRPr>
          </a:p>
          <a:p>
            <a:pPr marL="285750" marR="0" lvl="0" indent="-282575" algn="l" rtl="0">
              <a:lnSpc>
                <a:spcPct val="150000"/>
              </a:lnSpc>
              <a:spcBef>
                <a:spcPts val="0"/>
              </a:spcBef>
              <a:spcAft>
                <a:spcPts val="0"/>
              </a:spcAft>
              <a:buClr>
                <a:schemeClr val="lt2"/>
              </a:buClr>
              <a:buSzPts val="1350"/>
              <a:buFont typeface="Fira Sans Condensed Light"/>
              <a:buChar char="⮚"/>
            </a:pPr>
            <a:r>
              <a:rPr lang="en" sz="1350">
                <a:solidFill>
                  <a:schemeClr val="lt2"/>
                </a:solidFill>
                <a:latin typeface="Fira Sans Condensed Light"/>
                <a:ea typeface="Fira Sans Condensed Light"/>
                <a:cs typeface="Fira Sans Condensed Light"/>
                <a:sym typeface="Fira Sans Condensed Light"/>
              </a:rPr>
              <a:t>Another question we could have considered is voter turnout. We could have set the target variable as whether someone planned to vote or not, then analyzed it by political affiliation, demographics, etc. This would get to the heart of this survey, which wanted to know why eligible voters don’t vote.</a:t>
            </a:r>
            <a:endParaRPr sz="1350">
              <a:solidFill>
                <a:schemeClr val="lt2"/>
              </a:solidFill>
              <a:latin typeface="Fira Sans Condensed Light"/>
              <a:ea typeface="Fira Sans Condensed Light"/>
              <a:cs typeface="Fira Sans Condensed Light"/>
              <a:sym typeface="Fira Sans Condensed Light"/>
            </a:endParaRPr>
          </a:p>
          <a:p>
            <a:pPr marL="0" marR="0" lvl="0" indent="0" algn="l" rtl="0">
              <a:lnSpc>
                <a:spcPct val="150000"/>
              </a:lnSpc>
              <a:spcBef>
                <a:spcPts val="0"/>
              </a:spcBef>
              <a:spcAft>
                <a:spcPts val="0"/>
              </a:spcAft>
              <a:buNone/>
            </a:pPr>
            <a:endParaRPr sz="1350">
              <a:solidFill>
                <a:schemeClr val="lt2"/>
              </a:solidFill>
              <a:latin typeface="Fira Sans Condensed Light"/>
              <a:ea typeface="Fira Sans Condensed Light"/>
              <a:cs typeface="Fira Sans Condensed Light"/>
              <a:sym typeface="Fira Sans Condensed Light"/>
            </a:endParaRPr>
          </a:p>
        </p:txBody>
      </p:sp>
      <p:pic>
        <p:nvPicPr>
          <p:cNvPr id="2" name="Audio 1">
            <a:hlinkClick r:id="" action="ppaction://media"/>
            <a:extLst>
              <a:ext uri="{FF2B5EF4-FFF2-40B4-BE49-F238E27FC236}">
                <a16:creationId xmlns:a16="http://schemas.microsoft.com/office/drawing/2014/main" id="{C6D183A8-920E-477B-98F3-F4E867238A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567"/>
    </mc:Choice>
    <mc:Fallback xmlns="">
      <p:transition spd="slow" advTm="7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d162ed1a0c_1_127"/>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Citations</a:t>
            </a:r>
            <a:endParaRPr sz="3000" dirty="0"/>
          </a:p>
        </p:txBody>
      </p:sp>
      <p:sp>
        <p:nvSpPr>
          <p:cNvPr id="375" name="Google Shape;375;gd162ed1a0c_1_127"/>
          <p:cNvSpPr txBox="1"/>
          <p:nvPr/>
        </p:nvSpPr>
        <p:spPr>
          <a:xfrm>
            <a:off x="622448" y="1289095"/>
            <a:ext cx="7801500" cy="2538300"/>
          </a:xfrm>
          <a:prstGeom prst="rect">
            <a:avLst/>
          </a:prstGeom>
          <a:noFill/>
          <a:ln>
            <a:noFill/>
          </a:ln>
        </p:spPr>
        <p:txBody>
          <a:bodyPr spcFirstLastPara="1" wrap="square" lIns="91425" tIns="45700" rIns="91425" bIns="45700" anchor="t" anchorCtr="0">
            <a:spAutoFit/>
          </a:bodyPr>
          <a:lstStyle/>
          <a:p>
            <a:pPr marL="457200" lvl="0" indent="-317500" algn="l" rtl="0">
              <a:lnSpc>
                <a:spcPct val="115000"/>
              </a:lnSpc>
              <a:spcBef>
                <a:spcPts val="0"/>
              </a:spcBef>
              <a:spcAft>
                <a:spcPts val="0"/>
              </a:spcAft>
              <a:buClr>
                <a:srgbClr val="FFFFFF"/>
              </a:buClr>
              <a:buSzPts val="1400"/>
              <a:buFont typeface="Noto Sans Symbols"/>
              <a:buChar char="⮚"/>
            </a:pPr>
            <a:r>
              <a:rPr lang="en" dirty="0">
                <a:solidFill>
                  <a:schemeClr val="lt2"/>
                </a:solidFill>
                <a:uFill>
                  <a:noFill/>
                </a:uFill>
                <a:latin typeface="Fira Sans Condensed Light"/>
                <a:ea typeface="Fira Sans Condensed Light"/>
                <a:cs typeface="Fira Sans Condensed Light"/>
                <a:sym typeface="Fira Sans Condensed Light"/>
                <a:hlinkClick r:id="rId5">
                  <a:extLst>
                    <a:ext uri="{A12FA001-AC4F-418D-AE19-62706E023703}">
                      <ahyp:hlinkClr xmlns:ahyp="http://schemas.microsoft.com/office/drawing/2018/hyperlinkcolor" val="tx"/>
                    </a:ext>
                  </a:extLst>
                </a:hlinkClick>
              </a:rPr>
              <a:t>https://scikit-learn.org</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uFill>
                  <a:noFill/>
                </a:uFill>
                <a:latin typeface="Fira Sans Condensed Light"/>
                <a:ea typeface="Fira Sans Condensed Light"/>
                <a:cs typeface="Fira Sans Condensed Light"/>
                <a:sym typeface="Fira Sans Condensed Light"/>
                <a:hlinkClick r:id="rId6">
                  <a:extLst>
                    <a:ext uri="{A12FA001-AC4F-418D-AE19-62706E023703}">
                      <ahyp:hlinkClr xmlns:ahyp="http://schemas.microsoft.com/office/drawing/2018/hyperlinkcolor" val="tx"/>
                    </a:ext>
                  </a:extLst>
                </a:hlinkClick>
              </a:rPr>
              <a:t>https://numpy.org/</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uFill>
                  <a:noFill/>
                </a:uFill>
                <a:latin typeface="Fira Sans Condensed Light"/>
                <a:ea typeface="Fira Sans Condensed Light"/>
                <a:cs typeface="Fira Sans Condensed Light"/>
                <a:sym typeface="Fira Sans Condensed Light"/>
                <a:hlinkClick r:id="rId7">
                  <a:extLst>
                    <a:ext uri="{A12FA001-AC4F-418D-AE19-62706E023703}">
                      <ahyp:hlinkClr xmlns:ahyp="http://schemas.microsoft.com/office/drawing/2018/hyperlinkcolor" val="tx"/>
                    </a:ext>
                  </a:extLst>
                </a:hlinkClick>
              </a:rPr>
              <a:t>https://pandas.pydata.org/</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uFill>
                  <a:noFill/>
                </a:uFill>
                <a:latin typeface="Fira Sans Condensed Light"/>
                <a:ea typeface="Fira Sans Condensed Light"/>
                <a:cs typeface="Fira Sans Condensed Light"/>
                <a:sym typeface="Fira Sans Condensed Light"/>
                <a:hlinkClick r:id="rId8">
                  <a:extLst>
                    <a:ext uri="{A12FA001-AC4F-418D-AE19-62706E023703}">
                      <ahyp:hlinkClr xmlns:ahyp="http://schemas.microsoft.com/office/drawing/2018/hyperlinkcolor" val="tx"/>
                    </a:ext>
                  </a:extLst>
                </a:hlinkClick>
              </a:rPr>
              <a:t>https://pypi.org/project/PyQt5/</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uFill>
                  <a:noFill/>
                </a:uFill>
                <a:latin typeface="Fira Sans Condensed Light"/>
                <a:ea typeface="Fira Sans Condensed Light"/>
                <a:cs typeface="Fira Sans Condensed Light"/>
                <a:sym typeface="Fira Sans Condensed Light"/>
                <a:hlinkClick r:id="rId9">
                  <a:extLst>
                    <a:ext uri="{A12FA001-AC4F-418D-AE19-62706E023703}">
                      <ahyp:hlinkClr xmlns:ahyp="http://schemas.microsoft.com/office/drawing/2018/hyperlinkcolor" val="tx"/>
                    </a:ext>
                  </a:extLst>
                </a:hlinkClick>
              </a:rPr>
              <a:t>https://medium.com/analytics-vidhya/evaluating-a-random-forest-model-9d165595ad56</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uFill>
                  <a:noFill/>
                </a:uFill>
                <a:latin typeface="Fira Sans Condensed Light"/>
                <a:ea typeface="Fira Sans Condensed Light"/>
                <a:cs typeface="Fira Sans Condensed Light"/>
                <a:sym typeface="Fira Sans Condensed Light"/>
                <a:hlinkClick r:id="rId10">
                  <a:extLst>
                    <a:ext uri="{A12FA001-AC4F-418D-AE19-62706E023703}">
                      <ahyp:hlinkClr xmlns:ahyp="http://schemas.microsoft.com/office/drawing/2018/hyperlinkcolor" val="tx"/>
                    </a:ext>
                  </a:extLst>
                </a:hlinkClick>
              </a:rPr>
              <a:t>https://www.datasciencecentral.com/profiles/blogs/decision-tree-vs-random-forest-vs-boosted-trees-explained#:~:text=Like%20random%20forests%2C%20gradient%20boosting,one%20tree%20at%20a%20time</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u="sng" dirty="0">
                <a:solidFill>
                  <a:schemeClr val="hlink"/>
                </a:solidFill>
                <a:latin typeface="Fira Sans Condensed Light"/>
                <a:ea typeface="Fira Sans Condensed Light"/>
                <a:cs typeface="Fira Sans Condensed Light"/>
                <a:sym typeface="Fira Sans Condensed Light"/>
                <a:hlinkClick r:id="rId11"/>
              </a:rPr>
              <a:t>https://morningconsult.com/opinions/to-persuade-or-to-turn-out-voters-is-that-the-question/</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lnSpc>
                <a:spcPct val="115000"/>
              </a:lnSpc>
              <a:spcBef>
                <a:spcPts val="0"/>
              </a:spcBef>
              <a:spcAft>
                <a:spcPts val="0"/>
              </a:spcAft>
              <a:buClr>
                <a:srgbClr val="FFFFFF"/>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https://www.bloomberg.com/graphics/2020-us-election-results/methodology</a:t>
            </a:r>
            <a:endParaRPr sz="1100" dirty="0"/>
          </a:p>
        </p:txBody>
      </p:sp>
      <p:pic>
        <p:nvPicPr>
          <p:cNvPr id="2" name="Audio 1">
            <a:hlinkClick r:id="" action="ppaction://media"/>
            <a:extLst>
              <a:ext uri="{FF2B5EF4-FFF2-40B4-BE49-F238E27FC236}">
                <a16:creationId xmlns:a16="http://schemas.microsoft.com/office/drawing/2014/main" id="{656736E6-0990-41C8-ACE7-617151B4746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034"/>
    </mc:Choice>
    <mc:Fallback xmlns="">
      <p:transition spd="slow" advTm="31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d162ed1a0c_1_139"/>
          <p:cNvSpPr txBox="1">
            <a:spLocks noGrp="1"/>
          </p:cNvSpPr>
          <p:nvPr>
            <p:ph type="title"/>
          </p:nvPr>
        </p:nvSpPr>
        <p:spPr>
          <a:xfrm>
            <a:off x="294825" y="971849"/>
            <a:ext cx="4647300" cy="319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sz="5500" dirty="0"/>
              <a:t>GUI Demonstration</a:t>
            </a:r>
            <a:endParaRPr sz="5500" dirty="0"/>
          </a:p>
        </p:txBody>
      </p:sp>
      <p:sp>
        <p:nvSpPr>
          <p:cNvPr id="381" name="Google Shape;381;gd162ed1a0c_1_139"/>
          <p:cNvSpPr txBox="1">
            <a:spLocks noGrp="1"/>
          </p:cNvSpPr>
          <p:nvPr>
            <p:ph type="title" idx="2"/>
          </p:nvPr>
        </p:nvSpPr>
        <p:spPr>
          <a:xfrm>
            <a:off x="4849170" y="1001125"/>
            <a:ext cx="21315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07</a:t>
            </a:r>
            <a:endParaRPr/>
          </a:p>
        </p:txBody>
      </p:sp>
      <p:cxnSp>
        <p:nvCxnSpPr>
          <p:cNvPr id="382" name="Google Shape;382;gd162ed1a0c_1_139"/>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3" name="Audio 2">
            <a:hlinkClick r:id="" action="ppaction://media"/>
            <a:extLst>
              <a:ext uri="{FF2B5EF4-FFF2-40B4-BE49-F238E27FC236}">
                <a16:creationId xmlns:a16="http://schemas.microsoft.com/office/drawing/2014/main" id="{F00F4ECB-E2C8-48A0-A043-F2EB511FD9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61"/>
    </mc:Choice>
    <mc:Fallback>
      <p:transition spd="slow" advTm="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sp>
        <p:nvSpPr>
          <p:cNvPr id="387" name="Google Shape;387;gd162ed1a0c_1_145"/>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GUI Demonstration</a:t>
            </a:r>
            <a:endParaRPr sz="3000"/>
          </a:p>
        </p:txBody>
      </p:sp>
      <p:sp>
        <p:nvSpPr>
          <p:cNvPr id="388" name="Google Shape;388;gd162ed1a0c_1_145"/>
          <p:cNvSpPr txBox="1"/>
          <p:nvPr/>
        </p:nvSpPr>
        <p:spPr>
          <a:xfrm>
            <a:off x="2582800" y="2435225"/>
            <a:ext cx="31806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i="1">
                <a:highlight>
                  <a:srgbClr val="FFFF00"/>
                </a:highlight>
                <a:latin typeface="Fira Sans Condensed Light"/>
                <a:ea typeface="Fira Sans Condensed Light"/>
                <a:cs typeface="Fira Sans Condensed Light"/>
                <a:sym typeface="Fira Sans Condensed Light"/>
              </a:rPr>
              <a:t>Insert GUI Demo vid</a:t>
            </a:r>
            <a:endParaRPr sz="2900" i="1">
              <a:highlight>
                <a:srgbClr val="FFFF00"/>
              </a:highlight>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Google Shape;393;gd162ed1a0c_1_151"/>
          <p:cNvSpPr txBox="1">
            <a:spLocks noGrp="1"/>
          </p:cNvSpPr>
          <p:nvPr>
            <p:ph type="title" idx="6"/>
          </p:nvPr>
        </p:nvSpPr>
        <p:spPr>
          <a:xfrm>
            <a:off x="720000" y="2285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
          <p:cNvSpPr txBox="1">
            <a:spLocks noGrp="1"/>
          </p:cNvSpPr>
          <p:nvPr>
            <p:ph type="title"/>
          </p:nvPr>
        </p:nvSpPr>
        <p:spPr>
          <a:xfrm>
            <a:off x="377072" y="969749"/>
            <a:ext cx="4089095"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Introduction</a:t>
            </a:r>
            <a:endParaRPr/>
          </a:p>
        </p:txBody>
      </p:sp>
      <p:sp>
        <p:nvSpPr>
          <p:cNvPr id="192" name="Google Shape;192;p3"/>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01</a:t>
            </a:r>
            <a:endParaRPr/>
          </a:p>
        </p:txBody>
      </p:sp>
      <p:cxnSp>
        <p:nvCxnSpPr>
          <p:cNvPr id="193" name="Google Shape;193;p3"/>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6CDCC2C3-59F2-48F0-8690-4BE4B110DD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86"/>
    </mc:Choice>
    <mc:Fallback xmlns="">
      <p:transition spd="slow" advTm="1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
          <p:cNvSpPr txBox="1">
            <a:spLocks noGrp="1"/>
          </p:cNvSpPr>
          <p:nvPr>
            <p:ph type="title"/>
          </p:nvPr>
        </p:nvSpPr>
        <p:spPr>
          <a:xfrm>
            <a:off x="6530227" y="1434600"/>
            <a:ext cx="2293251"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4400" dirty="0"/>
              <a:t>Project Overview</a:t>
            </a:r>
            <a:endParaRPr sz="4400" dirty="0"/>
          </a:p>
        </p:txBody>
      </p:sp>
      <p:sp>
        <p:nvSpPr>
          <p:cNvPr id="199" name="Google Shape;199;p4"/>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600" dirty="0"/>
              <a:t>Using machine learning classification techniques, we predict which candidate a voter plans to vote for based on self-reported survey data.</a:t>
            </a:r>
            <a:endParaRPr sz="1600" dirty="0"/>
          </a:p>
          <a:p>
            <a:pPr marL="0" lvl="0" indent="0" algn="l" rtl="0">
              <a:lnSpc>
                <a:spcPct val="100000"/>
              </a:lnSpc>
              <a:spcBef>
                <a:spcPts val="0"/>
              </a:spcBef>
              <a:spcAft>
                <a:spcPts val="0"/>
              </a:spcAft>
              <a:buSzPts val="2800"/>
              <a:buNone/>
            </a:pPr>
            <a:endParaRPr sz="1600" dirty="0"/>
          </a:p>
          <a:p>
            <a:pPr marL="0" lvl="0" indent="0" algn="l" rtl="0">
              <a:lnSpc>
                <a:spcPct val="100000"/>
              </a:lnSpc>
              <a:spcBef>
                <a:spcPts val="0"/>
              </a:spcBef>
              <a:spcAft>
                <a:spcPts val="0"/>
              </a:spcAft>
              <a:buSzPts val="2800"/>
              <a:buNone/>
            </a:pPr>
            <a:r>
              <a:rPr lang="en" sz="1600" dirty="0"/>
              <a:t>We chose this dataset because the topic is highly relevant, there was an opportunity to apply EDA and preprocessing to a large number of features, and the dataset was mostly clean and well-documented courtesy of FiveThirtyEight.</a:t>
            </a:r>
            <a:endParaRPr sz="1600" dirty="0"/>
          </a:p>
        </p:txBody>
      </p:sp>
      <p:cxnSp>
        <p:nvCxnSpPr>
          <p:cNvPr id="200" name="Google Shape;200;p4"/>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D311F3F3-2E55-4477-AB37-E10353E003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273"/>
    </mc:Choice>
    <mc:Fallback xmlns="">
      <p:transition spd="slow" advTm="121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
          <p:cNvSpPr txBox="1">
            <a:spLocks noGrp="1"/>
          </p:cNvSpPr>
          <p:nvPr>
            <p:ph type="title"/>
          </p:nvPr>
        </p:nvSpPr>
        <p:spPr>
          <a:xfrm>
            <a:off x="377072" y="969749"/>
            <a:ext cx="4089095"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Dataset Overview</a:t>
            </a:r>
            <a:endParaRPr/>
          </a:p>
        </p:txBody>
      </p:sp>
      <p:sp>
        <p:nvSpPr>
          <p:cNvPr id="206" name="Google Shape;206;p5"/>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02</a:t>
            </a:r>
            <a:endParaRPr/>
          </a:p>
        </p:txBody>
      </p:sp>
      <p:cxnSp>
        <p:nvCxnSpPr>
          <p:cNvPr id="207" name="Google Shape;207;p5"/>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366CF42F-AE3D-4660-A07A-2DAEC3BE1C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23"/>
    </mc:Choice>
    <mc:Fallback xmlns="">
      <p:transition spd="slow" advTm="2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Dataset Source</a:t>
            </a:r>
            <a:endParaRPr sz="3000"/>
          </a:p>
        </p:txBody>
      </p:sp>
      <p:sp>
        <p:nvSpPr>
          <p:cNvPr id="213" name="Google Shape;213;p6"/>
          <p:cNvSpPr txBox="1">
            <a:spLocks noGrp="1"/>
          </p:cNvSpPr>
          <p:nvPr>
            <p:ph type="title"/>
          </p:nvPr>
        </p:nvSpPr>
        <p:spPr>
          <a:xfrm>
            <a:off x="1994575" y="3473350"/>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400" b="0" dirty="0">
                <a:latin typeface="Fira Sans Condensed Light"/>
                <a:ea typeface="Fira Sans Condensed Light"/>
                <a:cs typeface="Fira Sans Condensed Light"/>
                <a:sym typeface="Fira Sans Condensed Light"/>
              </a:rPr>
              <a:t>An American data journalism website that focuses on opinion poll analysis, politics, economics, sports, and predictive models  </a:t>
            </a:r>
            <a:endParaRPr sz="1400" b="0" dirty="0">
              <a:latin typeface="Fira Sans Condensed Light"/>
              <a:ea typeface="Fira Sans Condensed Light"/>
              <a:cs typeface="Fira Sans Condensed Light"/>
              <a:sym typeface="Fira Sans Condensed Light"/>
            </a:endParaRPr>
          </a:p>
        </p:txBody>
      </p:sp>
      <p:cxnSp>
        <p:nvCxnSpPr>
          <p:cNvPr id="214" name="Google Shape;214;p6"/>
          <p:cNvCxnSpPr/>
          <p:nvPr/>
        </p:nvCxnSpPr>
        <p:spPr>
          <a:xfrm rot="10800000">
            <a:off x="2764226" y="2532669"/>
            <a:ext cx="0" cy="411987"/>
          </a:xfrm>
          <a:prstGeom prst="straightConnector1">
            <a:avLst/>
          </a:prstGeom>
          <a:noFill/>
          <a:ln w="19050" cap="flat" cmpd="sng">
            <a:solidFill>
              <a:schemeClr val="lt2"/>
            </a:solidFill>
            <a:prstDash val="solid"/>
            <a:round/>
            <a:headEnd type="oval" w="med" len="med"/>
            <a:tailEnd type="oval" w="med" len="med"/>
          </a:ln>
        </p:spPr>
      </p:cxnSp>
      <p:sp>
        <p:nvSpPr>
          <p:cNvPr id="215" name="Google Shape;215;p6"/>
          <p:cNvSpPr txBox="1"/>
          <p:nvPr/>
        </p:nvSpPr>
        <p:spPr>
          <a:xfrm>
            <a:off x="5619553" y="3065789"/>
            <a:ext cx="1539300" cy="689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2"/>
              </a:buClr>
              <a:buSzPts val="1400"/>
              <a:buFont typeface="Rajdhani"/>
              <a:buNone/>
            </a:pPr>
            <a:r>
              <a:rPr lang="en" sz="1400" b="0" i="0" u="none" strike="noStrike" cap="none" dirty="0">
                <a:solidFill>
                  <a:schemeClr val="lt2"/>
                </a:solidFill>
                <a:latin typeface="Fira Sans Condensed Light"/>
                <a:ea typeface="Fira Sans Condensed Light"/>
                <a:cs typeface="Fira Sans Condensed Light"/>
                <a:sym typeface="Fira Sans Condensed Light"/>
              </a:rPr>
              <a:t>A multinational market research and consulting firm</a:t>
            </a: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cxnSp>
        <p:nvCxnSpPr>
          <p:cNvPr id="216" name="Google Shape;216;p6"/>
          <p:cNvCxnSpPr/>
          <p:nvPr/>
        </p:nvCxnSpPr>
        <p:spPr>
          <a:xfrm rot="10800000">
            <a:off x="6389202" y="2532669"/>
            <a:ext cx="0" cy="411987"/>
          </a:xfrm>
          <a:prstGeom prst="straightConnector1">
            <a:avLst/>
          </a:prstGeom>
          <a:noFill/>
          <a:ln w="19050" cap="flat" cmpd="sng">
            <a:solidFill>
              <a:schemeClr val="lt2"/>
            </a:solidFill>
            <a:prstDash val="solid"/>
            <a:round/>
            <a:headEnd type="oval" w="med" len="med"/>
            <a:tailEnd type="oval" w="med" len="med"/>
          </a:ln>
        </p:spPr>
      </p:cxnSp>
      <p:pic>
        <p:nvPicPr>
          <p:cNvPr id="217" name="Google Shape;217;p6"/>
          <p:cNvPicPr preferRelativeResize="0"/>
          <p:nvPr/>
        </p:nvPicPr>
        <p:blipFill rotWithShape="1">
          <a:blip r:embed="rId5">
            <a:alphaModFix/>
          </a:blip>
          <a:srcRect/>
          <a:stretch/>
        </p:blipFill>
        <p:spPr>
          <a:xfrm>
            <a:off x="2069871" y="1736806"/>
            <a:ext cx="1388710" cy="642355"/>
          </a:xfrm>
          <a:prstGeom prst="rect">
            <a:avLst/>
          </a:prstGeom>
          <a:noFill/>
          <a:ln>
            <a:noFill/>
          </a:ln>
        </p:spPr>
      </p:pic>
      <p:pic>
        <p:nvPicPr>
          <p:cNvPr id="218" name="Google Shape;218;p6" descr="Ipsos | SampleCon"/>
          <p:cNvPicPr preferRelativeResize="0"/>
          <p:nvPr/>
        </p:nvPicPr>
        <p:blipFill rotWithShape="1">
          <a:blip r:embed="rId6">
            <a:alphaModFix/>
          </a:blip>
          <a:srcRect/>
          <a:stretch/>
        </p:blipFill>
        <p:spPr>
          <a:xfrm>
            <a:off x="5482139" y="1687625"/>
            <a:ext cx="1804700" cy="676763"/>
          </a:xfrm>
          <a:prstGeom prst="rect">
            <a:avLst/>
          </a:prstGeom>
          <a:noFill/>
          <a:ln>
            <a:noFill/>
          </a:ln>
        </p:spPr>
      </p:pic>
      <p:pic>
        <p:nvPicPr>
          <p:cNvPr id="2" name="Audio 1">
            <a:hlinkClick r:id="" action="ppaction://media"/>
            <a:extLst>
              <a:ext uri="{FF2B5EF4-FFF2-40B4-BE49-F238E27FC236}">
                <a16:creationId xmlns:a16="http://schemas.microsoft.com/office/drawing/2014/main" id="{D43B77EF-0A81-4036-9576-654F02FBCC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861"/>
    </mc:Choice>
    <mc:Fallback xmlns="">
      <p:transition spd="slow" advTm="37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7"/>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dirty="0"/>
              <a:t>Dataset Overview</a:t>
            </a:r>
            <a:endParaRPr sz="3000" dirty="0"/>
          </a:p>
        </p:txBody>
      </p:sp>
      <p:sp>
        <p:nvSpPr>
          <p:cNvPr id="224" name="Google Shape;224;p7"/>
          <p:cNvSpPr txBox="1">
            <a:spLocks noGrp="1"/>
          </p:cNvSpPr>
          <p:nvPr>
            <p:ph type="subTitle" idx="1"/>
          </p:nvPr>
        </p:nvSpPr>
        <p:spPr>
          <a:xfrm>
            <a:off x="720000" y="1082525"/>
            <a:ext cx="38733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 sz="1800" b="1" u="sng" dirty="0">
                <a:latin typeface="Rajdhani"/>
                <a:ea typeface="Rajdhani"/>
                <a:cs typeface="Rajdhani"/>
                <a:sym typeface="Rajdhani"/>
              </a:rPr>
              <a:t>Nonvoters Survey Question Subjects</a:t>
            </a:r>
            <a:endParaRPr sz="1800" b="1" u="sng" dirty="0">
              <a:latin typeface="Rajdhani"/>
              <a:ea typeface="Rajdhani"/>
              <a:cs typeface="Rajdhani"/>
              <a:sym typeface="Rajdhani"/>
            </a:endParaRPr>
          </a:p>
        </p:txBody>
      </p:sp>
      <p:cxnSp>
        <p:nvCxnSpPr>
          <p:cNvPr id="225" name="Google Shape;225;p7"/>
          <p:cNvCxnSpPr/>
          <p:nvPr/>
        </p:nvCxnSpPr>
        <p:spPr>
          <a:xfrm>
            <a:off x="836608" y="1271813"/>
            <a:ext cx="0" cy="408494"/>
          </a:xfrm>
          <a:prstGeom prst="straightConnector1">
            <a:avLst/>
          </a:prstGeom>
          <a:noFill/>
          <a:ln w="19050" cap="flat" cmpd="sng">
            <a:solidFill>
              <a:schemeClr val="lt2"/>
            </a:solidFill>
            <a:prstDash val="solid"/>
            <a:round/>
            <a:headEnd type="oval" w="med" len="med"/>
            <a:tailEnd type="oval" w="med" len="med"/>
          </a:ln>
        </p:spPr>
      </p:cxnSp>
      <p:sp>
        <p:nvSpPr>
          <p:cNvPr id="226" name="Google Shape;226;p7"/>
          <p:cNvSpPr txBox="1"/>
          <p:nvPr/>
        </p:nvSpPr>
        <p:spPr>
          <a:xfrm>
            <a:off x="1020451" y="1640180"/>
            <a:ext cx="5429839" cy="138499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What it means to be a good American</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Level of agreeance towards systemic racism statements</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Faith (or lack thereof) in the US Government</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How affected one feels by government policy making</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Thoughts on voting, and past voting actions</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Demographic information</a:t>
            </a:r>
            <a:endParaRPr dirty="0"/>
          </a:p>
        </p:txBody>
      </p:sp>
      <p:sp>
        <p:nvSpPr>
          <p:cNvPr id="227" name="Google Shape;227;p7"/>
          <p:cNvSpPr txBox="1"/>
          <p:nvPr/>
        </p:nvSpPr>
        <p:spPr>
          <a:xfrm>
            <a:off x="875541" y="3055347"/>
            <a:ext cx="21315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i="0" u="sng" strike="noStrike" cap="none" dirty="0">
                <a:solidFill>
                  <a:schemeClr val="lt2"/>
                </a:solidFill>
                <a:latin typeface="Rajdhani"/>
                <a:ea typeface="Rajdhani"/>
                <a:cs typeface="Rajdhani"/>
                <a:sym typeface="Rajdhani"/>
              </a:rPr>
              <a:t>Dataset Structure</a:t>
            </a:r>
            <a:endParaRPr dirty="0"/>
          </a:p>
        </p:txBody>
      </p:sp>
      <p:cxnSp>
        <p:nvCxnSpPr>
          <p:cNvPr id="228" name="Google Shape;228;p7"/>
          <p:cNvCxnSpPr/>
          <p:nvPr/>
        </p:nvCxnSpPr>
        <p:spPr>
          <a:xfrm>
            <a:off x="836608" y="2987837"/>
            <a:ext cx="0" cy="408494"/>
          </a:xfrm>
          <a:prstGeom prst="straightConnector1">
            <a:avLst/>
          </a:prstGeom>
          <a:noFill/>
          <a:ln w="19050" cap="flat" cmpd="sng">
            <a:solidFill>
              <a:schemeClr val="lt2"/>
            </a:solidFill>
            <a:prstDash val="solid"/>
            <a:round/>
            <a:headEnd type="oval" w="med" len="med"/>
            <a:tailEnd type="oval" w="med" len="med"/>
          </a:ln>
        </p:spPr>
      </p:cxnSp>
      <p:sp>
        <p:nvSpPr>
          <p:cNvPr id="229" name="Google Shape;229;p7"/>
          <p:cNvSpPr txBox="1"/>
          <p:nvPr/>
        </p:nvSpPr>
        <p:spPr>
          <a:xfrm>
            <a:off x="1020452" y="3323787"/>
            <a:ext cx="3414860"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5,836 observations</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199 features – all categorical</a:t>
            </a:r>
            <a:endParaRPr dirty="0"/>
          </a:p>
        </p:txBody>
      </p:sp>
      <p:sp>
        <p:nvSpPr>
          <p:cNvPr id="230" name="Google Shape;230;p7"/>
          <p:cNvSpPr txBox="1"/>
          <p:nvPr/>
        </p:nvSpPr>
        <p:spPr>
          <a:xfrm>
            <a:off x="875541" y="3899919"/>
            <a:ext cx="2131500" cy="49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chemeClr val="lt2"/>
              </a:buClr>
              <a:buSzPts val="1200"/>
              <a:buFont typeface="Fira Sans Condensed Light"/>
              <a:buNone/>
            </a:pPr>
            <a:r>
              <a:rPr lang="en" sz="1800" b="1" i="0" u="sng" strike="noStrike" cap="none" dirty="0">
                <a:solidFill>
                  <a:schemeClr val="lt2"/>
                </a:solidFill>
                <a:latin typeface="Rajdhani"/>
                <a:ea typeface="Rajdhani"/>
                <a:cs typeface="Rajdhani"/>
                <a:sym typeface="Rajdhani"/>
              </a:rPr>
              <a:t>Target Feature</a:t>
            </a:r>
            <a:endParaRPr dirty="0"/>
          </a:p>
        </p:txBody>
      </p:sp>
      <p:cxnSp>
        <p:nvCxnSpPr>
          <p:cNvPr id="231" name="Google Shape;231;p7"/>
          <p:cNvCxnSpPr/>
          <p:nvPr/>
        </p:nvCxnSpPr>
        <p:spPr>
          <a:xfrm>
            <a:off x="836608" y="3840146"/>
            <a:ext cx="0" cy="408494"/>
          </a:xfrm>
          <a:prstGeom prst="straightConnector1">
            <a:avLst/>
          </a:prstGeom>
          <a:noFill/>
          <a:ln w="19050" cap="flat" cmpd="sng">
            <a:solidFill>
              <a:schemeClr val="lt2"/>
            </a:solidFill>
            <a:prstDash val="solid"/>
            <a:round/>
            <a:headEnd type="oval" w="med" len="med"/>
            <a:tailEnd type="oval" w="med" len="med"/>
          </a:ln>
        </p:spPr>
      </p:cxnSp>
      <p:sp>
        <p:nvSpPr>
          <p:cNvPr id="232" name="Google Shape;232;p7"/>
          <p:cNvSpPr txBox="1"/>
          <p:nvPr/>
        </p:nvSpPr>
        <p:spPr>
          <a:xfrm>
            <a:off x="1020451" y="4189393"/>
            <a:ext cx="5483496"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Question 23 – “Which presidential candidate are you planning to support?”</a:t>
            </a:r>
            <a:endParaRPr dirty="0"/>
          </a:p>
          <a:p>
            <a:pPr marL="285750" marR="0" lvl="0" indent="-285750" algn="l" rtl="0">
              <a:lnSpc>
                <a:spcPct val="10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Possible answers: “Donald Trump”, “Joe Biden”, “Unsure”</a:t>
            </a:r>
            <a:endParaRPr dirty="0"/>
          </a:p>
          <a:p>
            <a:pPr marL="0" marR="0" lvl="8" indent="0" algn="l" rtl="0">
              <a:lnSpc>
                <a:spcPct val="100000"/>
              </a:lnSpc>
              <a:spcBef>
                <a:spcPts val="0"/>
              </a:spcBef>
              <a:spcAft>
                <a:spcPts val="0"/>
              </a:spcAft>
              <a:buNone/>
            </a:pPr>
            <a:endParaRPr sz="1400" b="0" i="0" u="none" strike="noStrike" cap="none" dirty="0">
              <a:solidFill>
                <a:schemeClr val="lt2"/>
              </a:solidFill>
              <a:latin typeface="Fira Sans Condensed Light"/>
              <a:ea typeface="Fira Sans Condensed Light"/>
              <a:cs typeface="Fira Sans Condensed Light"/>
              <a:sym typeface="Fira Sans Condensed Light"/>
            </a:endParaRPr>
          </a:p>
        </p:txBody>
      </p:sp>
      <p:pic>
        <p:nvPicPr>
          <p:cNvPr id="233" name="Google Shape;233;p7" descr="Auditing Culture: Employee Surveys"/>
          <p:cNvPicPr preferRelativeResize="0"/>
          <p:nvPr/>
        </p:nvPicPr>
        <p:blipFill rotWithShape="1">
          <a:blip r:embed="rId5">
            <a:alphaModFix/>
          </a:blip>
          <a:srcRect/>
          <a:stretch/>
        </p:blipFill>
        <p:spPr>
          <a:xfrm>
            <a:off x="6003128" y="2029394"/>
            <a:ext cx="2304264" cy="1553436"/>
          </a:xfrm>
          <a:prstGeom prst="rect">
            <a:avLst/>
          </a:prstGeom>
          <a:noFill/>
          <a:ln>
            <a:noFill/>
          </a:ln>
        </p:spPr>
      </p:pic>
      <p:pic>
        <p:nvPicPr>
          <p:cNvPr id="2" name="Audio 1">
            <a:hlinkClick r:id="" action="ppaction://media"/>
            <a:extLst>
              <a:ext uri="{FF2B5EF4-FFF2-40B4-BE49-F238E27FC236}">
                <a16:creationId xmlns:a16="http://schemas.microsoft.com/office/drawing/2014/main" id="{33A8CB90-D2EB-4D40-94C9-BDE0321349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540"/>
    </mc:Choice>
    <mc:Fallback xmlns="">
      <p:transition spd="slow" advTm="12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37"/>
        <p:cNvGrpSpPr/>
        <p:nvPr/>
      </p:nvGrpSpPr>
      <p:grpSpPr>
        <a:xfrm>
          <a:off x="0" y="0"/>
          <a:ext cx="0" cy="0"/>
          <a:chOff x="0" y="0"/>
          <a:chExt cx="0" cy="0"/>
        </a:xfrm>
      </p:grpSpPr>
      <p:sp>
        <p:nvSpPr>
          <p:cNvPr id="238" name="Google Shape;238;p8"/>
          <p:cNvSpPr txBox="1">
            <a:spLocks noGrp="1"/>
          </p:cNvSpPr>
          <p:nvPr>
            <p:ph type="title"/>
          </p:nvPr>
        </p:nvSpPr>
        <p:spPr>
          <a:xfrm>
            <a:off x="201750" y="971850"/>
            <a:ext cx="4647300" cy="3199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EDA &amp; Preprocessing</a:t>
            </a:r>
            <a:endParaRPr/>
          </a:p>
        </p:txBody>
      </p:sp>
      <p:sp>
        <p:nvSpPr>
          <p:cNvPr id="239" name="Google Shape;239;p8"/>
          <p:cNvSpPr txBox="1">
            <a:spLocks noGrp="1"/>
          </p:cNvSpPr>
          <p:nvPr>
            <p:ph type="title" idx="2"/>
          </p:nvPr>
        </p:nvSpPr>
        <p:spPr>
          <a:xfrm>
            <a:off x="4849169" y="1001125"/>
            <a:ext cx="2202079"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03</a:t>
            </a:r>
            <a:endParaRPr/>
          </a:p>
        </p:txBody>
      </p:sp>
      <p:cxnSp>
        <p:nvCxnSpPr>
          <p:cNvPr id="240" name="Google Shape;240;p8"/>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2" name="Audio 1">
            <a:hlinkClick r:id="" action="ppaction://media"/>
            <a:extLst>
              <a:ext uri="{FF2B5EF4-FFF2-40B4-BE49-F238E27FC236}">
                <a16:creationId xmlns:a16="http://schemas.microsoft.com/office/drawing/2014/main" id="{56BB667A-969E-4787-BB51-95DE732174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84"/>
    </mc:Choice>
    <mc:Fallback>
      <p:transition spd="slow" advTm="4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44"/>
        <p:cNvGrpSpPr/>
        <p:nvPr/>
      </p:nvGrpSpPr>
      <p:grpSpPr>
        <a:xfrm>
          <a:off x="0" y="0"/>
          <a:ext cx="0" cy="0"/>
          <a:chOff x="0" y="0"/>
          <a:chExt cx="0" cy="0"/>
        </a:xfrm>
      </p:grpSpPr>
      <p:sp>
        <p:nvSpPr>
          <p:cNvPr id="245" name="Google Shape;245;p9"/>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t>EDA</a:t>
            </a:r>
            <a:endParaRPr sz="3000"/>
          </a:p>
        </p:txBody>
      </p:sp>
      <p:sp>
        <p:nvSpPr>
          <p:cNvPr id="246" name="Google Shape;246;p9"/>
          <p:cNvSpPr txBox="1"/>
          <p:nvPr/>
        </p:nvSpPr>
        <p:spPr>
          <a:xfrm>
            <a:off x="622451" y="1289100"/>
            <a:ext cx="4521000" cy="3535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1800" b="1" u="sng" dirty="0">
                <a:solidFill>
                  <a:schemeClr val="lt2"/>
                </a:solidFill>
                <a:latin typeface="Rajdhani"/>
                <a:ea typeface="Rajdhani"/>
                <a:cs typeface="Rajdhani"/>
                <a:sym typeface="Rajdhani"/>
              </a:rPr>
              <a:t>Cleanup</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160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Renamed features to increase readability</a:t>
            </a:r>
            <a:endParaRPr dirty="0"/>
          </a:p>
          <a:p>
            <a:pPr marL="285750" marR="0" lvl="0" indent="-285750" algn="l" rtl="0">
              <a:lnSpc>
                <a:spcPct val="150000"/>
              </a:lnSpc>
              <a:spcBef>
                <a:spcPts val="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Dropped 23 features that </a:t>
            </a:r>
            <a:r>
              <a:rPr lang="en" dirty="0">
                <a:solidFill>
                  <a:schemeClr val="lt2"/>
                </a:solidFill>
                <a:latin typeface="Fira Sans Condensed Light"/>
                <a:ea typeface="Fira Sans Condensed Light"/>
                <a:cs typeface="Fira Sans Condensed Light"/>
                <a:sym typeface="Fira Sans Condensed Light"/>
              </a:rPr>
              <a:t>had only partial responses </a:t>
            </a:r>
            <a:r>
              <a:rPr lang="en" sz="1400" b="0" i="0" u="none" strike="noStrike" cap="none" dirty="0">
                <a:solidFill>
                  <a:schemeClr val="lt2"/>
                </a:solidFill>
                <a:latin typeface="Fira Sans Condensed Light"/>
                <a:ea typeface="Fira Sans Condensed Light"/>
                <a:cs typeface="Fira Sans Condensed Light"/>
                <a:sym typeface="Fira Sans Condensed Light"/>
              </a:rPr>
              <a:t>(i.e. </a:t>
            </a:r>
            <a:r>
              <a:rPr lang="en" dirty="0">
                <a:solidFill>
                  <a:schemeClr val="lt2"/>
                </a:solidFill>
                <a:latin typeface="Fira Sans Condensed Light"/>
                <a:ea typeface="Fira Sans Condensed Light"/>
                <a:cs typeface="Fira Sans Condensed Light"/>
                <a:sym typeface="Fira Sans Condensed Light"/>
              </a:rPr>
              <a:t>“Which type of Republican are you?” would be null for Democrats in the sample)</a:t>
            </a:r>
            <a:endParaRPr dirty="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1800" b="1" u="sng" dirty="0">
                <a:solidFill>
                  <a:schemeClr val="lt2"/>
                </a:solidFill>
                <a:latin typeface="Rajdhani"/>
                <a:ea typeface="Rajdhani"/>
                <a:cs typeface="Rajdhani"/>
                <a:sym typeface="Rajdhani"/>
              </a:rPr>
              <a:t>Visualization</a:t>
            </a:r>
            <a:endParaRPr dirty="0">
              <a:solidFill>
                <a:schemeClr val="lt2"/>
              </a:solidFill>
              <a:latin typeface="Fira Sans Condensed Light"/>
              <a:ea typeface="Fira Sans Condensed Light"/>
              <a:cs typeface="Fira Sans Condensed Light"/>
              <a:sym typeface="Fira Sans Condensed Light"/>
            </a:endParaRPr>
          </a:p>
          <a:p>
            <a:pPr marL="285750" marR="0" lvl="0" indent="-285750" algn="l" rtl="0">
              <a:lnSpc>
                <a:spcPct val="150000"/>
              </a:lnSpc>
              <a:spcBef>
                <a:spcPts val="1600"/>
              </a:spcBef>
              <a:spcAft>
                <a:spcPts val="0"/>
              </a:spcAft>
              <a:buClr>
                <a:schemeClr val="lt2"/>
              </a:buClr>
              <a:buSzPts val="1400"/>
              <a:buFont typeface="Noto Sans Symbols"/>
              <a:buChar char="⮚"/>
            </a:pPr>
            <a:r>
              <a:rPr lang="en" sz="1400" b="0" i="0" u="none" strike="noStrike" cap="none" dirty="0">
                <a:solidFill>
                  <a:schemeClr val="lt2"/>
                </a:solidFill>
                <a:latin typeface="Fira Sans Condensed Light"/>
                <a:ea typeface="Fira Sans Condensed Light"/>
                <a:cs typeface="Fira Sans Condensed Light"/>
                <a:sym typeface="Fira Sans Condensed Light"/>
              </a:rPr>
              <a:t>Added Age_Group feature to see </a:t>
            </a:r>
            <a:r>
              <a:rPr lang="en" dirty="0">
                <a:solidFill>
                  <a:schemeClr val="lt2"/>
                </a:solidFill>
                <a:latin typeface="Fira Sans Condensed Light"/>
                <a:ea typeface="Fira Sans Condensed Light"/>
                <a:cs typeface="Fira Sans Condensed Light"/>
                <a:sym typeface="Fira Sans Condensed Light"/>
              </a:rPr>
              <a:t>distribution </a:t>
            </a:r>
            <a:r>
              <a:rPr lang="en" sz="1400" b="0" i="0" u="none" strike="noStrike" cap="none" dirty="0">
                <a:solidFill>
                  <a:schemeClr val="lt2"/>
                </a:solidFill>
                <a:latin typeface="Fira Sans Condensed Light"/>
                <a:ea typeface="Fira Sans Condensed Light"/>
                <a:cs typeface="Fira Sans Condensed Light"/>
                <a:sym typeface="Fira Sans Condensed Light"/>
              </a:rPr>
              <a:t>of non-voters by age group</a:t>
            </a:r>
            <a:endParaRPr dirty="0"/>
          </a:p>
          <a:p>
            <a:pPr marL="285750" marR="0" lvl="0" indent="-285750" algn="l" rtl="0">
              <a:lnSpc>
                <a:spcPct val="150000"/>
              </a:lnSpc>
              <a:spcBef>
                <a:spcPts val="0"/>
              </a:spcBef>
              <a:spcAft>
                <a:spcPts val="0"/>
              </a:spcAft>
              <a:buClr>
                <a:schemeClr val="lt2"/>
              </a:buClr>
              <a:buSzPts val="1400"/>
              <a:buFont typeface="Noto Sans Symbols"/>
              <a:buChar char="⮚"/>
            </a:pPr>
            <a:r>
              <a:rPr lang="en" dirty="0">
                <a:solidFill>
                  <a:schemeClr val="lt2"/>
                </a:solidFill>
                <a:latin typeface="Fira Sans Condensed Light"/>
                <a:ea typeface="Fira Sans Condensed Light"/>
                <a:cs typeface="Fira Sans Condensed Light"/>
                <a:sym typeface="Fira Sans Condensed Light"/>
              </a:rPr>
              <a:t>Plotted demographic information (race, gender, education, etc) to check for balance</a:t>
            </a:r>
            <a:endParaRPr dirty="0"/>
          </a:p>
        </p:txBody>
      </p:sp>
      <p:pic>
        <p:nvPicPr>
          <p:cNvPr id="247" name="Google Shape;247;p9"/>
          <p:cNvPicPr preferRelativeResize="0"/>
          <p:nvPr/>
        </p:nvPicPr>
        <p:blipFill>
          <a:blip r:embed="rId6">
            <a:alphaModFix/>
          </a:blip>
          <a:stretch>
            <a:fillRect/>
          </a:stretch>
        </p:blipFill>
        <p:spPr>
          <a:xfrm>
            <a:off x="5841951" y="1289100"/>
            <a:ext cx="2400300" cy="3429000"/>
          </a:xfrm>
          <a:prstGeom prst="rect">
            <a:avLst/>
          </a:prstGeom>
          <a:noFill/>
          <a:ln>
            <a:noFill/>
          </a:ln>
        </p:spPr>
      </p:pic>
      <p:cxnSp>
        <p:nvCxnSpPr>
          <p:cNvPr id="5" name="Google Shape;225;p7">
            <a:extLst>
              <a:ext uri="{FF2B5EF4-FFF2-40B4-BE49-F238E27FC236}">
                <a16:creationId xmlns:a16="http://schemas.microsoft.com/office/drawing/2014/main" id="{15FE81AE-036A-47D0-9547-6E319D65AAF7}"/>
              </a:ext>
            </a:extLst>
          </p:cNvPr>
          <p:cNvCxnSpPr/>
          <p:nvPr/>
        </p:nvCxnSpPr>
        <p:spPr>
          <a:xfrm>
            <a:off x="624787" y="1252959"/>
            <a:ext cx="0" cy="408494"/>
          </a:xfrm>
          <a:prstGeom prst="straightConnector1">
            <a:avLst/>
          </a:prstGeom>
          <a:noFill/>
          <a:ln w="19050" cap="flat" cmpd="sng">
            <a:solidFill>
              <a:schemeClr val="lt2"/>
            </a:solidFill>
            <a:prstDash val="solid"/>
            <a:round/>
            <a:headEnd type="oval" w="med" len="med"/>
            <a:tailEnd type="oval" w="med" len="med"/>
          </a:ln>
        </p:spPr>
      </p:cxnSp>
      <p:cxnSp>
        <p:nvCxnSpPr>
          <p:cNvPr id="6" name="Google Shape;225;p7">
            <a:extLst>
              <a:ext uri="{FF2B5EF4-FFF2-40B4-BE49-F238E27FC236}">
                <a16:creationId xmlns:a16="http://schemas.microsoft.com/office/drawing/2014/main" id="{8F12B891-AAD7-4951-B08D-DF8CAE93E346}"/>
              </a:ext>
            </a:extLst>
          </p:cNvPr>
          <p:cNvCxnSpPr/>
          <p:nvPr/>
        </p:nvCxnSpPr>
        <p:spPr>
          <a:xfrm>
            <a:off x="622451" y="3015772"/>
            <a:ext cx="0" cy="408494"/>
          </a:xfrm>
          <a:prstGeom prst="straightConnector1">
            <a:avLst/>
          </a:prstGeom>
          <a:noFill/>
          <a:ln w="19050" cap="flat" cmpd="sng">
            <a:solidFill>
              <a:schemeClr val="lt2"/>
            </a:solidFill>
            <a:prstDash val="solid"/>
            <a:round/>
            <a:headEnd type="oval" w="med" len="med"/>
            <a:tailEnd type="oval" w="med" len="med"/>
          </a:ln>
        </p:spPr>
      </p:cxnSp>
      <p:pic>
        <p:nvPicPr>
          <p:cNvPr id="3" name="Audio 2">
            <a:hlinkClick r:id="" action="ppaction://media"/>
            <a:extLst>
              <a:ext uri="{FF2B5EF4-FFF2-40B4-BE49-F238E27FC236}">
                <a16:creationId xmlns:a16="http://schemas.microsoft.com/office/drawing/2014/main" id="{F05F9A51-03A0-4BEE-942F-4D128FAFF33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056"/>
    </mc:Choice>
    <mc:Fallback>
      <p:transition spd="slow" advTm="33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905</Words>
  <Application>Microsoft Office PowerPoint</Application>
  <PresentationFormat>On-screen Show (16:9)</PresentationFormat>
  <Paragraphs>139</Paragraphs>
  <Slides>27</Slides>
  <Notes>27</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Josefin Slab</vt:lpstr>
      <vt:lpstr>Arial</vt:lpstr>
      <vt:lpstr>Advent Pro Light</vt:lpstr>
      <vt:lpstr>Noto Sans Symbols</vt:lpstr>
      <vt:lpstr>Anton</vt:lpstr>
      <vt:lpstr>Rajdhani</vt:lpstr>
      <vt:lpstr>Fira Sans Condensed</vt:lpstr>
      <vt:lpstr>Fira Sans Condensed Light</vt:lpstr>
      <vt:lpstr>Ai Tech Agency by Slidesgo</vt:lpstr>
      <vt:lpstr>Voter Prediction</vt:lpstr>
      <vt:lpstr>Introduction</vt:lpstr>
      <vt:lpstr>Introduction</vt:lpstr>
      <vt:lpstr>Project Overview</vt:lpstr>
      <vt:lpstr>Dataset Overview</vt:lpstr>
      <vt:lpstr>Dataset Source</vt:lpstr>
      <vt:lpstr>Dataset Overview</vt:lpstr>
      <vt:lpstr>EDA &amp; Preprocessing</vt:lpstr>
      <vt:lpstr>EDA</vt:lpstr>
      <vt:lpstr>Normality Check – Pie Charts</vt:lpstr>
      <vt:lpstr>Normality Check – Histograms</vt:lpstr>
      <vt:lpstr>Preprocessing</vt:lpstr>
      <vt:lpstr>Modeling</vt:lpstr>
      <vt:lpstr>Random Forest Classifier</vt:lpstr>
      <vt:lpstr>Random Forest Classifier</vt:lpstr>
      <vt:lpstr>Gradient Boosting Classifier</vt:lpstr>
      <vt:lpstr>Gradient Boosting Classifier</vt:lpstr>
      <vt:lpstr>Results</vt:lpstr>
      <vt:lpstr>Model Comparison</vt:lpstr>
      <vt:lpstr>Model Comparison</vt:lpstr>
      <vt:lpstr>Conclusion</vt:lpstr>
      <vt:lpstr>Conclusion</vt:lpstr>
      <vt:lpstr>Caveats</vt:lpstr>
      <vt:lpstr>Citations</vt:lpstr>
      <vt:lpstr>GUI Demonstration</vt:lpstr>
      <vt:lpstr>GUI Demonstration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Voter Prediction</dc:title>
  <dc:creator>Bradley Reardon</dc:creator>
  <cp:lastModifiedBy>Bradley Reardon</cp:lastModifiedBy>
  <cp:revision>6</cp:revision>
  <dcterms:modified xsi:type="dcterms:W3CDTF">2021-05-03T00:18:30Z</dcterms:modified>
</cp:coreProperties>
</file>